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8" r:id="rId1"/>
    <p:sldMasterId id="2147483688" r:id="rId2"/>
  </p:sldMasterIdLst>
  <p:notesMasterIdLst>
    <p:notesMasterId r:id="rId61"/>
  </p:notesMasterIdLst>
  <p:sldIdLst>
    <p:sldId id="318" r:id="rId3"/>
    <p:sldId id="257" r:id="rId4"/>
    <p:sldId id="280" r:id="rId5"/>
    <p:sldId id="260" r:id="rId6"/>
    <p:sldId id="261" r:id="rId7"/>
    <p:sldId id="2940" r:id="rId8"/>
    <p:sldId id="2941" r:id="rId9"/>
    <p:sldId id="2945" r:id="rId10"/>
    <p:sldId id="2942" r:id="rId11"/>
    <p:sldId id="2946" r:id="rId12"/>
    <p:sldId id="2947" r:id="rId13"/>
    <p:sldId id="2948" r:id="rId14"/>
    <p:sldId id="2949" r:id="rId15"/>
    <p:sldId id="2950" r:id="rId16"/>
    <p:sldId id="2951" r:id="rId17"/>
    <p:sldId id="2943" r:id="rId18"/>
    <p:sldId id="377" r:id="rId19"/>
    <p:sldId id="2953" r:id="rId20"/>
    <p:sldId id="421" r:id="rId21"/>
    <p:sldId id="422" r:id="rId22"/>
    <p:sldId id="423" r:id="rId23"/>
    <p:sldId id="424" r:id="rId24"/>
    <p:sldId id="426" r:id="rId25"/>
    <p:sldId id="427" r:id="rId26"/>
    <p:sldId id="485" r:id="rId27"/>
    <p:sldId id="430" r:id="rId28"/>
    <p:sldId id="487" r:id="rId29"/>
    <p:sldId id="432" r:id="rId30"/>
    <p:sldId id="433" r:id="rId31"/>
    <p:sldId id="434" r:id="rId32"/>
    <p:sldId id="413" r:id="rId33"/>
    <p:sldId id="436" r:id="rId34"/>
    <p:sldId id="394" r:id="rId35"/>
    <p:sldId id="397" r:id="rId36"/>
    <p:sldId id="489" r:id="rId37"/>
    <p:sldId id="414" r:id="rId38"/>
    <p:sldId id="418" r:id="rId39"/>
    <p:sldId id="419" r:id="rId40"/>
    <p:sldId id="415" r:id="rId41"/>
    <p:sldId id="417" r:id="rId42"/>
    <p:sldId id="420" r:id="rId43"/>
    <p:sldId id="403" r:id="rId44"/>
    <p:sldId id="404" r:id="rId45"/>
    <p:sldId id="408" r:id="rId46"/>
    <p:sldId id="492" r:id="rId47"/>
    <p:sldId id="493" r:id="rId48"/>
    <p:sldId id="2952" r:id="rId49"/>
    <p:sldId id="801" r:id="rId50"/>
    <p:sldId id="2922" r:id="rId51"/>
    <p:sldId id="2923" r:id="rId52"/>
    <p:sldId id="440" r:id="rId53"/>
    <p:sldId id="2934" r:id="rId54"/>
    <p:sldId id="2935" r:id="rId55"/>
    <p:sldId id="2938" r:id="rId56"/>
    <p:sldId id="772" r:id="rId57"/>
    <p:sldId id="513" r:id="rId58"/>
    <p:sldId id="2936" r:id="rId59"/>
    <p:sldId id="498" r:id="rId60"/>
  </p:sldIdLst>
  <p:sldSz cx="12192000" cy="6858000"/>
  <p:notesSz cx="12192000" cy="6858000"/>
  <p:custDataLst>
    <p:tags r:id="rId6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725"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Cost of Waste ($)</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numRef>
              <c:f>Sheet1!$A$2:$A$8</c:f>
              <c:numCache>
                <c:formatCode>@</c:formatCode>
                <c:ptCount val="7"/>
                <c:pt idx="0">
                  <c:v>2010</c:v>
                </c:pt>
                <c:pt idx="1">
                  <c:v>2011</c:v>
                </c:pt>
                <c:pt idx="2">
                  <c:v>2012</c:v>
                </c:pt>
                <c:pt idx="3">
                  <c:v>2013</c:v>
                </c:pt>
                <c:pt idx="4">
                  <c:v>2014</c:v>
                </c:pt>
                <c:pt idx="5">
                  <c:v>2015</c:v>
                </c:pt>
                <c:pt idx="6">
                  <c:v>2016</c:v>
                </c:pt>
              </c:numCache>
            </c:numRef>
          </c:cat>
          <c:val>
            <c:numRef>
              <c:f>Sheet1!$B$2:$B$8</c:f>
              <c:numCache>
                <c:formatCode>#,##0.00</c:formatCode>
                <c:ptCount val="7"/>
                <c:pt idx="0">
                  <c:v>28370930</c:v>
                </c:pt>
                <c:pt idx="1">
                  <c:v>82671850</c:v>
                </c:pt>
                <c:pt idx="2">
                  <c:v>83072825</c:v>
                </c:pt>
                <c:pt idx="3">
                  <c:v>79896215</c:v>
                </c:pt>
                <c:pt idx="4">
                  <c:v>79396205</c:v>
                </c:pt>
                <c:pt idx="5">
                  <c:v>108496315</c:v>
                </c:pt>
                <c:pt idx="6">
                  <c:v>140982250</c:v>
                </c:pt>
              </c:numCache>
            </c:numRef>
          </c:val>
          <c:extLst>
            <c:ext xmlns:c16="http://schemas.microsoft.com/office/drawing/2014/chart" uri="{C3380CC4-5D6E-409C-BE32-E72D297353CC}">
              <c16:uniqueId val="{00000000-13D3-46DE-BE29-1FE41C453E94}"/>
            </c:ext>
          </c:extLst>
        </c:ser>
        <c:ser>
          <c:idx val="1"/>
          <c:order val="1"/>
          <c:tx>
            <c:strRef>
              <c:f>Sheet1!$C$1</c:f>
              <c:strCache>
                <c:ptCount val="1"/>
                <c:pt idx="0">
                  <c:v>Cost of Waste with Zero-Waste ($)</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numRef>
              <c:f>Sheet1!$A$2:$A$8</c:f>
              <c:numCache>
                <c:formatCode>@</c:formatCode>
                <c:ptCount val="7"/>
                <c:pt idx="0">
                  <c:v>2010</c:v>
                </c:pt>
                <c:pt idx="1">
                  <c:v>2011</c:v>
                </c:pt>
                <c:pt idx="2">
                  <c:v>2012</c:v>
                </c:pt>
                <c:pt idx="3">
                  <c:v>2013</c:v>
                </c:pt>
                <c:pt idx="4">
                  <c:v>2014</c:v>
                </c:pt>
                <c:pt idx="5">
                  <c:v>2015</c:v>
                </c:pt>
                <c:pt idx="6">
                  <c:v>2016</c:v>
                </c:pt>
              </c:numCache>
            </c:numRef>
          </c:cat>
          <c:val>
            <c:numRef>
              <c:f>Sheet1!$C$2:$C$8</c:f>
              <c:numCache>
                <c:formatCode>#,##0.00</c:formatCode>
                <c:ptCount val="7"/>
                <c:pt idx="0">
                  <c:v>21150855.771792151</c:v>
                </c:pt>
                <c:pt idx="1">
                  <c:v>53439580.691737503</c:v>
                </c:pt>
                <c:pt idx="2">
                  <c:v>28345572.655722599</c:v>
                </c:pt>
                <c:pt idx="3">
                  <c:v>28538657.089205548</c:v>
                </c:pt>
                <c:pt idx="4">
                  <c:v>38297467.810974203</c:v>
                </c:pt>
                <c:pt idx="5">
                  <c:v>33447383.543231945</c:v>
                </c:pt>
                <c:pt idx="6">
                  <c:v>26337984.616980802</c:v>
                </c:pt>
              </c:numCache>
            </c:numRef>
          </c:val>
          <c:extLst>
            <c:ext xmlns:c16="http://schemas.microsoft.com/office/drawing/2014/chart" uri="{C3380CC4-5D6E-409C-BE32-E72D297353CC}">
              <c16:uniqueId val="{00000001-13D3-46DE-BE29-1FE41C453E94}"/>
            </c:ext>
          </c:extLst>
        </c:ser>
        <c:dLbls>
          <c:showLegendKey val="0"/>
          <c:showVal val="0"/>
          <c:showCatName val="0"/>
          <c:showSerName val="0"/>
          <c:showPercent val="0"/>
          <c:showBubbleSize val="0"/>
        </c:dLbls>
        <c:gapWidth val="100"/>
        <c:overlap val="-24"/>
        <c:axId val="640520008"/>
        <c:axId val="640520336"/>
      </c:barChart>
      <c:catAx>
        <c:axId val="640520008"/>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40520336"/>
        <c:crosses val="autoZero"/>
        <c:auto val="1"/>
        <c:lblAlgn val="ctr"/>
        <c:lblOffset val="100"/>
        <c:noMultiLvlLbl val="0"/>
      </c:catAx>
      <c:valAx>
        <c:axId val="640520336"/>
        <c:scaling>
          <c:orientation val="minMax"/>
        </c:scaling>
        <c:delete val="1"/>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a:t>Cost of DnD</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0.00" sourceLinked="1"/>
        <c:majorTickMark val="none"/>
        <c:minorTickMark val="none"/>
        <c:tickLblPos val="nextTo"/>
        <c:crossAx val="640520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7F0211FB-5D3B-4E9E-8EF4-E265C12BD63B}" type="datetimeFigureOut">
              <a:rPr lang="en-US" smtClean="0"/>
              <a:t>3/13/2021</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C639F20C-1F02-4B4B-85D6-F4C7C4319E52}" type="slidenum">
              <a:rPr lang="en-US" smtClean="0"/>
              <a:t>‹#›</a:t>
            </a:fld>
            <a:endParaRPr lang="en-US"/>
          </a:p>
        </p:txBody>
      </p:sp>
    </p:spTree>
    <p:extLst>
      <p:ext uri="{BB962C8B-B14F-4D97-AF65-F5344CB8AC3E}">
        <p14:creationId xmlns:p14="http://schemas.microsoft.com/office/powerpoint/2010/main" val="2795907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admin responsible for staffing in ED is less likely to care about explanations in ED load prediction models. The exception is when there is rapid and massive change in the demand.</a:t>
            </a:r>
            <a:r>
              <a:rPr lang="en-US" baseline="0" dirty="0"/>
              <a:t> </a:t>
            </a:r>
            <a:r>
              <a:rPr lang="en-US" dirty="0"/>
              <a:t>In contexts where the premium is in accuracy (or other quantitative metric)</a:t>
            </a:r>
          </a:p>
        </p:txBody>
      </p:sp>
      <p:sp>
        <p:nvSpPr>
          <p:cNvPr id="4" name="Slide Number Placeholder 3"/>
          <p:cNvSpPr>
            <a:spLocks noGrp="1"/>
          </p:cNvSpPr>
          <p:nvPr>
            <p:ph type="sldNum" sz="quarter" idx="10"/>
          </p:nvPr>
        </p:nvSpPr>
        <p:spPr/>
        <p:txBody>
          <a:bodyPr/>
          <a:lstStyle/>
          <a:p>
            <a:fld id="{8A0D6CC1-F354-9F4D-8834-70DC062629A4}" type="slidenum">
              <a:rPr lang="en-US" smtClean="0"/>
              <a:t>29</a:t>
            </a:fld>
            <a:endParaRPr lang="en-US"/>
          </a:p>
        </p:txBody>
      </p:sp>
    </p:spTree>
    <p:extLst>
      <p:ext uri="{BB962C8B-B14F-4D97-AF65-F5344CB8AC3E}">
        <p14:creationId xmlns:p14="http://schemas.microsoft.com/office/powerpoint/2010/main" val="1898876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D6CC1-F354-9F4D-8834-70DC062629A4}" type="slidenum">
              <a:rPr lang="en-US" smtClean="0"/>
              <a:t>42</a:t>
            </a:fld>
            <a:endParaRPr lang="en-US"/>
          </a:p>
        </p:txBody>
      </p:sp>
    </p:spTree>
    <p:extLst>
      <p:ext uri="{BB962C8B-B14F-4D97-AF65-F5344CB8AC3E}">
        <p14:creationId xmlns:p14="http://schemas.microsoft.com/office/powerpoint/2010/main" val="1292482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48</a:t>
            </a:fld>
            <a:endParaRPr lang="de-DE" dirty="0"/>
          </a:p>
        </p:txBody>
      </p:sp>
    </p:spTree>
    <p:extLst>
      <p:ext uri="{BB962C8B-B14F-4D97-AF65-F5344CB8AC3E}">
        <p14:creationId xmlns:p14="http://schemas.microsoft.com/office/powerpoint/2010/main" val="3052487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- 33336 (BUTTER CROISSANT) at location 747 on 10/1/17 -&gt; 10/4/17  </a:t>
            </a:r>
          </a:p>
          <a:p>
            <a:r>
              <a:rPr lang="en-US">
                <a:solidFill>
                  <a:srgbClr val="FFFFFF"/>
                </a:solidFill>
              </a:rPr>
              <a:t>    - model not only show forecast but detail out the decompostion of the forecast</a:t>
            </a:r>
            <a:endParaRPr lang="en-US"/>
          </a:p>
          <a:p>
            <a:r>
              <a:rPr lang="en-US">
                <a:solidFill>
                  <a:srgbClr val="FFFFFF"/>
                </a:solidFill>
              </a:rPr>
              <a:t>    - The effects of 5 demand influencing factors contribute to the final forecasat number</a:t>
            </a:r>
            <a:endParaRPr lang="en-US"/>
          </a:p>
          <a:p>
            <a:r>
              <a:rPr lang="en-US"/>
              <a:t>    - seasonality and </a:t>
            </a:r>
            <a:r>
              <a:rPr lang="en-US" err="1"/>
              <a:t>weekofday</a:t>
            </a:r>
            <a:r>
              <a:rPr lang="en-US"/>
              <a:t> component is driving the forecast, 10/1 is a sunday</a:t>
            </a:r>
          </a:p>
        </p:txBody>
      </p:sp>
      <p:sp>
        <p:nvSpPr>
          <p:cNvPr id="4" name="Slide Number Placeholder 3"/>
          <p:cNvSpPr>
            <a:spLocks noGrp="1"/>
          </p:cNvSpPr>
          <p:nvPr>
            <p:ph type="sldNum" sz="quarter" idx="10"/>
          </p:nvPr>
        </p:nvSpPr>
        <p:spPr/>
        <p:txBody>
          <a:bodyPr/>
          <a:lstStyle/>
          <a:p>
            <a:fld id="{7D8C2C35-2B8A-446E-BEC0-FD36716C29AC}" type="slidenum">
              <a:rPr lang="de-DE" smtClean="0"/>
              <a:pPr/>
              <a:t>49</a:t>
            </a:fld>
            <a:endParaRPr lang="de-DE"/>
          </a:p>
        </p:txBody>
      </p:sp>
    </p:spTree>
    <p:extLst>
      <p:ext uri="{BB962C8B-B14F-4D97-AF65-F5344CB8AC3E}">
        <p14:creationId xmlns:p14="http://schemas.microsoft.com/office/powerpoint/2010/main" val="485838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- 38521 (BRAIDED APPLE STRUDEL) at location 148 on 7/10, </a:t>
            </a:r>
          </a:p>
          <a:p>
            <a:r>
              <a:rPr lang="en-US">
                <a:solidFill>
                  <a:srgbClr val="FFFFFF"/>
                </a:solidFill>
              </a:rPr>
              <a:t>    - PRICE is the major drive of the forecast, week of day effect is small</a:t>
            </a:r>
            <a:endParaRPr lang="en-US"/>
          </a:p>
          <a:p>
            <a:r>
              <a:rPr lang="en-US">
                <a:solidFill>
                  <a:srgbClr val="FFFFFF"/>
                </a:solidFill>
              </a:rPr>
              <a:t>    - (BG) first day of promotion, price reduces from 7.99 to 6.49  (as a price reduction/coupon took place on 7/10 to 7/23)</a:t>
            </a:r>
            <a:endParaRPr lang="en-US"/>
          </a:p>
          <a:p>
            <a:r>
              <a:rPr lang="en-US"/>
              <a:t>    - (optional) actual sales is 85 (88) for location 148 and 38 (31) for location 747</a:t>
            </a:r>
          </a:p>
        </p:txBody>
      </p:sp>
      <p:sp>
        <p:nvSpPr>
          <p:cNvPr id="4" name="Slide Number Placeholder 3"/>
          <p:cNvSpPr>
            <a:spLocks noGrp="1"/>
          </p:cNvSpPr>
          <p:nvPr>
            <p:ph type="sldNum" sz="quarter" idx="10"/>
          </p:nvPr>
        </p:nvSpPr>
        <p:spPr/>
        <p:txBody>
          <a:bodyPr/>
          <a:lstStyle/>
          <a:p>
            <a:fld id="{7D8C2C35-2B8A-446E-BEC0-FD36716C29AC}" type="slidenum">
              <a:rPr lang="de-DE" smtClean="0"/>
              <a:pPr/>
              <a:t>50</a:t>
            </a:fld>
            <a:endParaRPr lang="de-DE"/>
          </a:p>
        </p:txBody>
      </p:sp>
    </p:spTree>
    <p:extLst>
      <p:ext uri="{BB962C8B-B14F-4D97-AF65-F5344CB8AC3E}">
        <p14:creationId xmlns:p14="http://schemas.microsoft.com/office/powerpoint/2010/main" val="3440349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51</a:t>
            </a:fld>
            <a:endParaRPr lang="de-DE" dirty="0"/>
          </a:p>
        </p:txBody>
      </p:sp>
    </p:spTree>
    <p:extLst>
      <p:ext uri="{BB962C8B-B14F-4D97-AF65-F5344CB8AC3E}">
        <p14:creationId xmlns:p14="http://schemas.microsoft.com/office/powerpoint/2010/main" val="2584309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lines</a:t>
            </a:r>
          </a:p>
          <a:p>
            <a:r>
              <a:rPr lang="en-US" dirty="0"/>
              <a:t>How many pump stations</a:t>
            </a:r>
          </a:p>
          <a:p>
            <a:r>
              <a:rPr lang="en-US" dirty="0"/>
              <a:t>Have</a:t>
            </a:r>
            <a:r>
              <a:rPr lang="en-US" baseline="0" dirty="0"/>
              <a:t> they considered putting weather stations on</a:t>
            </a:r>
          </a:p>
          <a:p>
            <a:endParaRPr lang="en-US" baseline="0" dirty="0"/>
          </a:p>
          <a:p>
            <a:r>
              <a:rPr lang="en-US" baseline="0" dirty="0"/>
              <a:t>Discuss how SAP has used OSI-data in other projects</a:t>
            </a:r>
          </a:p>
          <a:p>
            <a:r>
              <a:rPr lang="en-US" baseline="0" dirty="0"/>
              <a:t>Discuss how SAP data can provide financial model</a:t>
            </a:r>
          </a:p>
          <a:p>
            <a:r>
              <a:rPr lang="en-US" baseline="0" dirty="0"/>
              <a:t>What was SAP data used to</a:t>
            </a:r>
          </a:p>
          <a:p>
            <a:r>
              <a:rPr lang="en-US" baseline="0" dirty="0"/>
              <a:t>How many times has these weather data occurred, where none of the equipment has failed</a:t>
            </a:r>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55</a:t>
            </a:fld>
            <a:endParaRPr lang="de-DE" dirty="0"/>
          </a:p>
        </p:txBody>
      </p:sp>
    </p:spTree>
    <p:extLst>
      <p:ext uri="{BB962C8B-B14F-4D97-AF65-F5344CB8AC3E}">
        <p14:creationId xmlns:p14="http://schemas.microsoft.com/office/powerpoint/2010/main" val="1430571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56</a:t>
            </a:fld>
            <a:endParaRPr lang="de-DE" dirty="0"/>
          </a:p>
        </p:txBody>
      </p:sp>
    </p:spTree>
    <p:extLst>
      <p:ext uri="{BB962C8B-B14F-4D97-AF65-F5344CB8AC3E}">
        <p14:creationId xmlns:p14="http://schemas.microsoft.com/office/powerpoint/2010/main" val="2653792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58</a:t>
            </a:fld>
            <a:endParaRPr lang="de-DE" dirty="0"/>
          </a:p>
        </p:txBody>
      </p:sp>
    </p:spTree>
    <p:extLst>
      <p:ext uri="{BB962C8B-B14F-4D97-AF65-F5344CB8AC3E}">
        <p14:creationId xmlns:p14="http://schemas.microsoft.com/office/powerpoint/2010/main" val="22889397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W Logo_Purple_2685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pic>
        <p:nvPicPr>
          <p:cNvPr id="9" name="Picture 8" descr="Wordmark_center_Purple_HEX.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054" y="6487457"/>
            <a:ext cx="3233727" cy="163374"/>
          </a:xfrm>
          <a:prstGeom prst="rect">
            <a:avLst/>
          </a:prstGeom>
        </p:spPr>
      </p:pic>
      <p:pic>
        <p:nvPicPr>
          <p:cNvPr id="6" name="Picture 5" descr="Bar_RtAngle_7502_RGB.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4785" y="4006085"/>
            <a:ext cx="3045737" cy="112770"/>
          </a:xfrm>
          <a:prstGeom prst="rect">
            <a:avLst/>
          </a:prstGeom>
        </p:spPr>
      </p:pic>
      <p:sp>
        <p:nvSpPr>
          <p:cNvPr id="3" name="Title 2"/>
          <p:cNvSpPr>
            <a:spLocks noGrp="1"/>
          </p:cNvSpPr>
          <p:nvPr>
            <p:ph type="title" hasCustomPrompt="1"/>
          </p:nvPr>
        </p:nvSpPr>
        <p:spPr>
          <a:xfrm>
            <a:off x="723958" y="600453"/>
            <a:ext cx="10506420" cy="2641756"/>
          </a:xfrm>
          <a:prstGeom prst="rect">
            <a:avLst/>
          </a:prstGeom>
        </p:spPr>
        <p:txBody>
          <a:bodyPr anchor="b"/>
          <a:lstStyle>
            <a:lvl1pPr algn="l">
              <a:defRPr sz="3000" b="1" i="0">
                <a:solidFill>
                  <a:srgbClr val="4B2E83"/>
                </a:solidFill>
                <a:latin typeface="Encode Sans Normal Black" charset="0"/>
                <a:ea typeface="Encode Sans Normal Black" charset="0"/>
                <a:cs typeface="Encode Sans Normal Black" charset="0"/>
              </a:defRPr>
            </a:lvl1pPr>
          </a:lstStyle>
          <a:p>
            <a:pPr lvl="0"/>
            <a:r>
              <a:rPr lang="en-US" dirty="0"/>
              <a:t>Data Science 510</a:t>
            </a:r>
          </a:p>
        </p:txBody>
      </p:sp>
    </p:spTree>
    <p:extLst>
      <p:ext uri="{BB962C8B-B14F-4D97-AF65-F5344CB8AC3E}">
        <p14:creationId xmlns:p14="http://schemas.microsoft.com/office/powerpoint/2010/main" val="2898391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09F1C9-0112-4E16-B7C0-7B4F52114CE7}"/>
              </a:ext>
            </a:extLst>
          </p:cNvPr>
          <p:cNvSpPr>
            <a:spLocks noGrp="1"/>
          </p:cNvSpPr>
          <p:nvPr>
            <p:ph type="dt" sz="half" idx="10"/>
          </p:nvPr>
        </p:nvSpPr>
        <p:spPr/>
        <p:txBody>
          <a:bodyPr/>
          <a:lstStyle/>
          <a:p>
            <a:fld id="{3F6D305C-7374-4BCE-BC7F-298E00A7DC2F}" type="datetimeFigureOut">
              <a:rPr lang="en-US" smtClean="0"/>
              <a:t>3/13/2021</a:t>
            </a:fld>
            <a:endParaRPr lang="en-US" dirty="0"/>
          </a:p>
        </p:txBody>
      </p:sp>
      <p:sp>
        <p:nvSpPr>
          <p:cNvPr id="3" name="Footer Placeholder 2">
            <a:extLst>
              <a:ext uri="{FF2B5EF4-FFF2-40B4-BE49-F238E27FC236}">
                <a16:creationId xmlns:a16="http://schemas.microsoft.com/office/drawing/2014/main" id="{E002D866-B1EF-4E6D-8721-6C749D2F6EE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200E5D7-4332-4DB9-BD61-6B112F021F56}"/>
              </a:ext>
            </a:extLst>
          </p:cNvPr>
          <p:cNvSpPr>
            <a:spLocks noGrp="1"/>
          </p:cNvSpPr>
          <p:nvPr>
            <p:ph type="sldNum" sz="quarter" idx="12"/>
          </p:nvPr>
        </p:nvSpPr>
        <p:spPr/>
        <p:txBody>
          <a:bodyPr/>
          <a:lstStyle/>
          <a:p>
            <a:fld id="{341A2190-7DDF-4E2A-93CA-84DADFC7E288}" type="slidenum">
              <a:rPr lang="en-US" smtClean="0"/>
              <a:t>‹#›</a:t>
            </a:fld>
            <a:endParaRPr lang="en-US" dirty="0"/>
          </a:p>
        </p:txBody>
      </p:sp>
      <p:pic>
        <p:nvPicPr>
          <p:cNvPr id="5" name="Picture 4" descr="W Logo_Purple_2685_HEX.png">
            <a:extLst>
              <a:ext uri="{FF2B5EF4-FFF2-40B4-BE49-F238E27FC236}">
                <a16:creationId xmlns:a16="http://schemas.microsoft.com/office/drawing/2014/main" id="{960B02EB-4CAE-4F46-97B9-B732D5B4805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spTree>
    <p:extLst>
      <p:ext uri="{BB962C8B-B14F-4D97-AF65-F5344CB8AC3E}">
        <p14:creationId xmlns:p14="http://schemas.microsoft.com/office/powerpoint/2010/main" val="3655627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B6BC1-F5DD-42C8-BE21-A96ADE7B0C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835216-F864-42D0-8414-BE4B92ED9A4D}"/>
              </a:ext>
            </a:extLst>
          </p:cNvPr>
          <p:cNvSpPr>
            <a:spLocks noGrp="1"/>
          </p:cNvSpPr>
          <p:nvPr>
            <p:ph idx="1" hasCustomPrompt="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DD34EDD-2A51-448B-B585-65B88000C906}"/>
              </a:ext>
            </a:extLst>
          </p:cNvPr>
          <p:cNvSpPr>
            <a:spLocks noGrp="1"/>
          </p:cNvSpPr>
          <p:nvPr>
            <p:ph type="dt" sz="half" idx="10"/>
          </p:nvPr>
        </p:nvSpPr>
        <p:spPr/>
        <p:txBody>
          <a:bodyPr/>
          <a:lstStyle/>
          <a:p>
            <a:fld id="{3F6D305C-7374-4BCE-BC7F-298E00A7DC2F}" type="datetimeFigureOut">
              <a:rPr lang="en-US" smtClean="0"/>
              <a:t>3/13/2021</a:t>
            </a:fld>
            <a:endParaRPr lang="en-US" dirty="0"/>
          </a:p>
        </p:txBody>
      </p:sp>
      <p:sp>
        <p:nvSpPr>
          <p:cNvPr id="5" name="Footer Placeholder 4">
            <a:extLst>
              <a:ext uri="{FF2B5EF4-FFF2-40B4-BE49-F238E27FC236}">
                <a16:creationId xmlns:a16="http://schemas.microsoft.com/office/drawing/2014/main" id="{22CEC90A-96C4-4C82-968B-CD6CC4D6772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196AAB3-D4BF-44D1-B111-8AF4061F5052}"/>
              </a:ext>
            </a:extLst>
          </p:cNvPr>
          <p:cNvSpPr>
            <a:spLocks noGrp="1"/>
          </p:cNvSpPr>
          <p:nvPr>
            <p:ph type="sldNum" sz="quarter" idx="12"/>
          </p:nvPr>
        </p:nvSpPr>
        <p:spPr/>
        <p:txBody>
          <a:bodyPr/>
          <a:lstStyle/>
          <a:p>
            <a:fld id="{341A2190-7DDF-4E2A-93CA-84DADFC7E288}" type="slidenum">
              <a:rPr lang="en-US" smtClean="0"/>
              <a:t>‹#›</a:t>
            </a:fld>
            <a:endParaRPr lang="en-US"/>
          </a:p>
        </p:txBody>
      </p:sp>
      <p:pic>
        <p:nvPicPr>
          <p:cNvPr id="7" name="Picture 6" descr="W Logo_Purple_2685_HEX.png">
            <a:extLst>
              <a:ext uri="{FF2B5EF4-FFF2-40B4-BE49-F238E27FC236}">
                <a16:creationId xmlns:a16="http://schemas.microsoft.com/office/drawing/2014/main" id="{BA27C93F-449C-49A8-A92B-F6194F1573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spTree>
    <p:extLst>
      <p:ext uri="{BB962C8B-B14F-4D97-AF65-F5344CB8AC3E}">
        <p14:creationId xmlns:p14="http://schemas.microsoft.com/office/powerpoint/2010/main" val="505144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9B3AB-1AD4-4894-9B43-ADB4F6999F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A00B59-1A59-4C6F-A4EA-42146DACE748}"/>
              </a:ext>
            </a:extLst>
          </p:cNvPr>
          <p:cNvSpPr>
            <a:spLocks noGrp="1"/>
          </p:cNvSpPr>
          <p:nvPr>
            <p:ph type="dt" sz="half" idx="10"/>
          </p:nvPr>
        </p:nvSpPr>
        <p:spPr/>
        <p:txBody>
          <a:bodyPr/>
          <a:lstStyle/>
          <a:p>
            <a:fld id="{3F6D305C-7374-4BCE-BC7F-298E00A7DC2F}" type="datetimeFigureOut">
              <a:rPr lang="en-US" smtClean="0"/>
              <a:t>3/13/2021</a:t>
            </a:fld>
            <a:endParaRPr lang="en-US"/>
          </a:p>
        </p:txBody>
      </p:sp>
      <p:sp>
        <p:nvSpPr>
          <p:cNvPr id="4" name="Footer Placeholder 3">
            <a:extLst>
              <a:ext uri="{FF2B5EF4-FFF2-40B4-BE49-F238E27FC236}">
                <a16:creationId xmlns:a16="http://schemas.microsoft.com/office/drawing/2014/main" id="{44F7084F-EB68-455F-AA4A-2F54C935FA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0EC0F9-7BFE-4C13-8D0E-C3C4129021FA}"/>
              </a:ext>
            </a:extLst>
          </p:cNvPr>
          <p:cNvSpPr>
            <a:spLocks noGrp="1"/>
          </p:cNvSpPr>
          <p:nvPr>
            <p:ph type="sldNum" sz="quarter" idx="12"/>
          </p:nvPr>
        </p:nvSpPr>
        <p:spPr/>
        <p:txBody>
          <a:bodyPr/>
          <a:lstStyle/>
          <a:p>
            <a:fld id="{341A2190-7DDF-4E2A-93CA-84DADFC7E288}" type="slidenum">
              <a:rPr lang="en-US" smtClean="0"/>
              <a:t>‹#›</a:t>
            </a:fld>
            <a:endParaRPr lang="en-US"/>
          </a:p>
        </p:txBody>
      </p:sp>
      <p:pic>
        <p:nvPicPr>
          <p:cNvPr id="6" name="Picture 5" descr="W Logo_Purple_2685_HEX.png">
            <a:extLst>
              <a:ext uri="{FF2B5EF4-FFF2-40B4-BE49-F238E27FC236}">
                <a16:creationId xmlns:a16="http://schemas.microsoft.com/office/drawing/2014/main" id="{CD6353AC-37A4-46E5-8B37-04004DEB33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spTree>
    <p:extLst>
      <p:ext uri="{BB962C8B-B14F-4D97-AF65-F5344CB8AC3E}">
        <p14:creationId xmlns:p14="http://schemas.microsoft.com/office/powerpoint/2010/main" val="4015656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DCEA-7494-4459-A66C-31A6AA38B0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1750C6-117C-419A-825C-F26CC9B04A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41A7EB0-5124-477F-B164-C521B2062468}"/>
              </a:ext>
            </a:extLst>
          </p:cNvPr>
          <p:cNvSpPr>
            <a:spLocks noGrp="1"/>
          </p:cNvSpPr>
          <p:nvPr>
            <p:ph sz="half" idx="2"/>
          </p:nvPr>
        </p:nvSpPr>
        <p:spPr>
          <a:xfrm>
            <a:off x="839788" y="2505075"/>
            <a:ext cx="5157787"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7295800-4C50-41FF-8945-C951A4AE7A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2697464-9063-40FB-9B91-87EE61EED054}"/>
              </a:ext>
            </a:extLst>
          </p:cNvPr>
          <p:cNvSpPr>
            <a:spLocks noGrp="1"/>
          </p:cNvSpPr>
          <p:nvPr>
            <p:ph sz="quarter" idx="4"/>
          </p:nvPr>
        </p:nvSpPr>
        <p:spPr>
          <a:xfrm>
            <a:off x="6172200" y="2505075"/>
            <a:ext cx="5183188"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77414E9-7C32-4DEB-8209-7C98E23FC364}"/>
              </a:ext>
            </a:extLst>
          </p:cNvPr>
          <p:cNvSpPr>
            <a:spLocks noGrp="1"/>
          </p:cNvSpPr>
          <p:nvPr>
            <p:ph type="dt" sz="half" idx="10"/>
          </p:nvPr>
        </p:nvSpPr>
        <p:spPr/>
        <p:txBody>
          <a:bodyPr/>
          <a:lstStyle/>
          <a:p>
            <a:fld id="{3F6D305C-7374-4BCE-BC7F-298E00A7DC2F}" type="datetimeFigureOut">
              <a:rPr lang="en-US" smtClean="0"/>
              <a:t>3/13/2021</a:t>
            </a:fld>
            <a:endParaRPr lang="en-US"/>
          </a:p>
        </p:txBody>
      </p:sp>
      <p:sp>
        <p:nvSpPr>
          <p:cNvPr id="8" name="Footer Placeholder 7">
            <a:extLst>
              <a:ext uri="{FF2B5EF4-FFF2-40B4-BE49-F238E27FC236}">
                <a16:creationId xmlns:a16="http://schemas.microsoft.com/office/drawing/2014/main" id="{B0176373-A997-4BE0-867A-E7A1D6E80A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ED1D53-8872-4808-9163-3DE73D88AB47}"/>
              </a:ext>
            </a:extLst>
          </p:cNvPr>
          <p:cNvSpPr>
            <a:spLocks noGrp="1"/>
          </p:cNvSpPr>
          <p:nvPr>
            <p:ph type="sldNum" sz="quarter" idx="12"/>
          </p:nvPr>
        </p:nvSpPr>
        <p:spPr/>
        <p:txBody>
          <a:bodyPr/>
          <a:lstStyle/>
          <a:p>
            <a:fld id="{341A2190-7DDF-4E2A-93CA-84DADFC7E288}" type="slidenum">
              <a:rPr lang="en-US" smtClean="0"/>
              <a:t>‹#›</a:t>
            </a:fld>
            <a:endParaRPr lang="en-US"/>
          </a:p>
        </p:txBody>
      </p:sp>
      <p:pic>
        <p:nvPicPr>
          <p:cNvPr id="10" name="Picture 9" descr="W Logo_Purple_2685_HEX.png">
            <a:extLst>
              <a:ext uri="{FF2B5EF4-FFF2-40B4-BE49-F238E27FC236}">
                <a16:creationId xmlns:a16="http://schemas.microsoft.com/office/drawing/2014/main" id="{A43F1C21-ACB3-4680-8B2E-6F32BCB9C06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spTree>
    <p:extLst>
      <p:ext uri="{BB962C8B-B14F-4D97-AF65-F5344CB8AC3E}">
        <p14:creationId xmlns:p14="http://schemas.microsoft.com/office/powerpoint/2010/main" val="143967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869" y="1620000"/>
            <a:ext cx="11183564"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9972780"/>
      </p:ext>
    </p:extLst>
  </p:cSld>
  <p:clrMapOvr>
    <a:masterClrMapping/>
  </p:clrMapOvr>
  <p:extLst>
    <p:ext uri="{DCECCB84-F9BA-43D5-87BE-67443E8EF086}">
      <p15:sldGuideLst xmlns:p15="http://schemas.microsoft.com/office/powerpoint/2012/main">
        <p15:guide id="1" pos="421">
          <p15:clr>
            <a:srgbClr val="FBAE40"/>
          </p15:clr>
        </p15:guide>
        <p15:guide id="2" orient="horz" pos="3991">
          <p15:clr>
            <a:srgbClr val="FBAE40"/>
          </p15:clr>
        </p15:guide>
        <p15:guide id="3" pos="9819">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869" y="1620000"/>
            <a:ext cx="11182288" cy="4716000"/>
          </a:xfrm>
        </p:spPr>
        <p:txBody>
          <a:bodyPr>
            <a:normAutofit/>
          </a:bodyPr>
          <a:lstStyle>
            <a:lvl1pPr marL="0" marR="0" indent="0" algn="l" defTabSz="1088231" rtl="0" eaLnBrk="1" fontAlgn="auto" latinLnBrk="0" hangingPunct="1">
              <a:lnSpc>
                <a:spcPct val="100000"/>
              </a:lnSpc>
              <a:spcBef>
                <a:spcPts val="2999"/>
              </a:spcBef>
              <a:spcAft>
                <a:spcPts val="0"/>
              </a:spcAft>
              <a:buClr>
                <a:schemeClr val="accent1"/>
              </a:buClr>
              <a:buSzPct val="80000"/>
              <a:buFontTx/>
              <a:buNone/>
              <a:tabLst/>
              <a:defRPr sz="1999" b="0"/>
            </a:lvl1pPr>
            <a:lvl2pPr marL="179910" marR="0" indent="-179910" algn="l" defTabSz="1088231"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799"/>
            </a:lvl2pPr>
            <a:lvl3pPr marL="359820" marR="0" indent="-179298" algn="l" defTabSz="1088231" rtl="0" eaLnBrk="1" fontAlgn="auto" latinLnBrk="0" hangingPunct="1">
              <a:lnSpc>
                <a:spcPct val="100000"/>
              </a:lnSpc>
              <a:spcBef>
                <a:spcPts val="400"/>
              </a:spcBef>
              <a:spcAft>
                <a:spcPts val="0"/>
              </a:spcAft>
              <a:buClr>
                <a:schemeClr val="tx1"/>
              </a:buClr>
              <a:buSzPct val="100000"/>
              <a:buFont typeface="Arial" pitchFamily="34" charset="0"/>
              <a:buChar char="–"/>
              <a:tabLst/>
              <a:defRPr sz="1799" baseline="0"/>
            </a:lvl3pPr>
            <a:lvl4pPr marL="539730" marR="0" indent="-179910" algn="l" defTabSz="1088231"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474632704"/>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2000" cy="6858000"/>
          </a:xfrm>
          <a:noFill/>
        </p:spPr>
        <p:txBody>
          <a:bodyPr vert="horz" lIns="0" tIns="2448000" rIns="0" bIns="0" rtlCol="0" anchor="t" anchorCtr="0">
            <a:noAutofit/>
          </a:bodyPr>
          <a:lstStyle>
            <a:lvl1pPr marL="0" indent="0" algn="ctr" defTabSz="816201" rtl="0" eaLnBrk="1" latinLnBrk="0" hangingPunct="1">
              <a:spcBef>
                <a:spcPts val="1446"/>
              </a:spcBef>
              <a:buClr>
                <a:schemeClr val="accent1"/>
              </a:buClr>
              <a:buSzPct val="80000"/>
              <a:buFontTx/>
              <a:buNone/>
              <a:defRPr lang="de-DE" sz="12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668411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6206400" y="1692002"/>
            <a:ext cx="5661326" cy="4392000"/>
          </a:xfrm>
          <a:solidFill>
            <a:schemeClr val="bg1">
              <a:lumMod val="95000"/>
            </a:schemeClr>
          </a:solidFill>
        </p:spPr>
        <p:txBody>
          <a:bodyPr vert="horz" lIns="0" tIns="1542839" rIns="0" bIns="0" rtlCol="0" anchor="t" anchorCtr="0">
            <a:noAutofit/>
          </a:bodyPr>
          <a:lstStyle>
            <a:lvl1pPr marL="0" indent="0" algn="ctr" defTabSz="1087688" rtl="0" eaLnBrk="1" latinLnBrk="0" hangingPunct="1">
              <a:spcBef>
                <a:spcPts val="1926"/>
              </a:spcBef>
              <a:buClr>
                <a:schemeClr val="accent1"/>
              </a:buClr>
              <a:buSzPct val="80000"/>
              <a:buFontTx/>
              <a:buNone/>
              <a:defRPr lang="de-DE" sz="2098" b="0" kern="1200" dirty="0">
                <a:solidFill>
                  <a:schemeClr val="tx1"/>
                </a:solidFill>
                <a:latin typeface="+mn-lt"/>
                <a:ea typeface="+mn-ea"/>
                <a:cs typeface="+mn-cs"/>
              </a:defRPr>
            </a:lvl1pPr>
          </a:lstStyle>
          <a:p>
            <a:r>
              <a:rPr lang="en-US" dirty="0"/>
              <a:t>Click icon to add picture</a:t>
            </a:r>
          </a:p>
        </p:txBody>
      </p:sp>
      <p:sp>
        <p:nvSpPr>
          <p:cNvPr id="7" name="Text Placeholder 6"/>
          <p:cNvSpPr>
            <a:spLocks noGrp="1"/>
          </p:cNvSpPr>
          <p:nvPr>
            <p:ph type="body" sz="quarter" idx="11" hasCustomPrompt="1"/>
          </p:nvPr>
        </p:nvSpPr>
        <p:spPr bwMode="gray">
          <a:xfrm>
            <a:off x="323915" y="1692002"/>
            <a:ext cx="5661326"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46939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903114" y="1924364"/>
            <a:ext cx="10086860" cy="1255307"/>
          </a:xfrm>
          <a:prstGeom prst="rect">
            <a:avLst/>
          </a:prstGeom>
          <a:ln>
            <a:solidFill>
              <a:srgbClr val="4B2E83"/>
            </a:solidFill>
          </a:ln>
        </p:spPr>
        <p:txBody>
          <a:bodyPr anchor="b">
            <a:noAutofit/>
          </a:bodyPr>
          <a:lstStyle>
            <a:lvl1pPr algn="l">
              <a:defRPr sz="2700" b="0" i="0">
                <a:solidFill>
                  <a:schemeClr val="tx2"/>
                </a:solidFill>
                <a:latin typeface="Encode Sans Normal Black" charset="0"/>
                <a:ea typeface="Encode Sans Normal Black" charset="0"/>
                <a:cs typeface="Encode Sans Normal Black" charset="0"/>
              </a:defRPr>
            </a:lvl1pPr>
          </a:lstStyle>
          <a:p>
            <a:pPr lvl="0"/>
            <a:r>
              <a:rPr lang="en-US" dirty="0"/>
              <a:t>Data Science 510: </a:t>
            </a:r>
            <a:br>
              <a:rPr lang="en-US" dirty="0"/>
            </a:br>
            <a:endParaRPr lang="en-US" dirty="0"/>
          </a:p>
        </p:txBody>
      </p:sp>
      <p:pic>
        <p:nvPicPr>
          <p:cNvPr id="5" name="Picture 4" descr="UW_W Logo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7753" y="5945854"/>
            <a:ext cx="1828800" cy="923544"/>
          </a:xfrm>
          <a:prstGeom prst="rect">
            <a:avLst/>
          </a:prstGeom>
        </p:spPr>
      </p:pic>
      <p:pic>
        <p:nvPicPr>
          <p:cNvPr id="9" name="Picture 8"/>
          <p:cNvPicPr>
            <a:picLocks noChangeAspect="1"/>
          </p:cNvPicPr>
          <p:nvPr userDrawn="1"/>
        </p:nvPicPr>
        <p:blipFill>
          <a:blip r:embed="rId3"/>
          <a:stretch>
            <a:fillRect/>
          </a:stretch>
        </p:blipFill>
        <p:spPr>
          <a:xfrm>
            <a:off x="903113" y="6354234"/>
            <a:ext cx="3386667" cy="266700"/>
          </a:xfrm>
          <a:prstGeom prst="rect">
            <a:avLst/>
          </a:prstGeom>
        </p:spPr>
      </p:pic>
      <p:pic>
        <p:nvPicPr>
          <p:cNvPr id="2" name="Picture 1" descr="Bar_RtAngle_7502_RGB.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4785" y="4006085"/>
            <a:ext cx="3045737" cy="112770"/>
          </a:xfrm>
          <a:prstGeom prst="rect">
            <a:avLst/>
          </a:prstGeom>
        </p:spPr>
      </p:pic>
    </p:spTree>
    <p:extLst>
      <p:ext uri="{BB962C8B-B14F-4D97-AF65-F5344CB8AC3E}">
        <p14:creationId xmlns:p14="http://schemas.microsoft.com/office/powerpoint/2010/main" val="415244767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879075" y="2320239"/>
            <a:ext cx="10929485" cy="3810086"/>
          </a:xfrm>
          <a:prstGeom prst="rect">
            <a:avLst/>
          </a:prstGeom>
        </p:spPr>
        <p:txBody>
          <a:bodyPr/>
          <a:lstStyle>
            <a:lvl1pPr marL="257175" indent="-257175">
              <a:buFont typeface="Lucida Grande"/>
              <a:buChar char="&gt;"/>
              <a:defRPr sz="1800" b="1" i="0" baseline="0">
                <a:solidFill>
                  <a:srgbClr val="FFFFFF"/>
                </a:solidFill>
                <a:latin typeface="Open Sans"/>
                <a:cs typeface="Open Sans"/>
              </a:defRPr>
            </a:lvl1pPr>
            <a:lvl2pPr>
              <a:defRPr sz="1500" b="1" i="0" baseline="0">
                <a:solidFill>
                  <a:srgbClr val="FFFFFF"/>
                </a:solidFill>
                <a:latin typeface="Open Sans"/>
                <a:cs typeface="Open Sans"/>
              </a:defRPr>
            </a:lvl2pPr>
            <a:lvl3pPr marL="857250" indent="-171450">
              <a:buSzPct val="100000"/>
              <a:buFont typeface="Lucida Grande"/>
              <a:buChar char="&gt;"/>
              <a:defRPr sz="1350" b="1" i="0" baseline="0">
                <a:solidFill>
                  <a:srgbClr val="FFFFFF"/>
                </a:solidFill>
                <a:latin typeface="Open Sans"/>
                <a:cs typeface="Open Sans"/>
              </a:defRPr>
            </a:lvl3pPr>
            <a:lvl4pPr>
              <a:defRPr sz="1200" b="1" i="0" baseline="0">
                <a:solidFill>
                  <a:srgbClr val="FFFFFF"/>
                </a:solidFill>
                <a:latin typeface="Open Sans"/>
                <a:cs typeface="Open Sans"/>
              </a:defRPr>
            </a:lvl4pPr>
            <a:lvl5pPr marL="1543050" indent="-171450">
              <a:buFont typeface="Lucida Grande"/>
              <a:buChar char="&gt;"/>
              <a:defRPr sz="1050" b="1" i="0" baseline="0">
                <a:solidFill>
                  <a:srgbClr val="FFFFFF"/>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5" name="Text Placeholder 5"/>
          <p:cNvSpPr>
            <a:spLocks noGrp="1"/>
          </p:cNvSpPr>
          <p:nvPr>
            <p:ph type="body" sz="quarter" idx="12" hasCustomPrompt="1"/>
          </p:nvPr>
        </p:nvSpPr>
        <p:spPr>
          <a:xfrm>
            <a:off x="895677" y="1730667"/>
            <a:ext cx="10912883" cy="411171"/>
          </a:xfrm>
          <a:prstGeom prst="rect">
            <a:avLst/>
          </a:prstGeom>
        </p:spPr>
        <p:txBody>
          <a:bodyPr>
            <a:noAutofit/>
          </a:bodyPr>
          <a:lstStyle>
            <a:lvl1pPr marL="0" indent="0">
              <a:lnSpc>
                <a:spcPct val="90000"/>
              </a:lnSpc>
              <a:buNone/>
              <a:defRPr sz="1800" b="0" i="0" baseline="0">
                <a:solidFill>
                  <a:srgbClr val="FFFFFF"/>
                </a:solidFill>
                <a:latin typeface="Uni Sans Regular"/>
                <a:cs typeface="Uni Sans Regular"/>
              </a:defRPr>
            </a:lvl1pPr>
            <a:lvl2pPr marL="342900" indent="0">
              <a:buNone/>
              <a:defRPr b="0" i="0">
                <a:solidFill>
                  <a:srgbClr val="E8D3A2"/>
                </a:solidFill>
                <a:latin typeface="Encode Sans Normal Black"/>
                <a:cs typeface="Encode Sans Normal Black"/>
              </a:defRPr>
            </a:lvl2pPr>
            <a:lvl3pPr marL="685800" indent="0">
              <a:buNone/>
              <a:defRPr b="0" i="0">
                <a:solidFill>
                  <a:srgbClr val="E8D3A2"/>
                </a:solidFill>
                <a:latin typeface="Encode Sans Normal Black"/>
                <a:cs typeface="Encode Sans Normal Black"/>
              </a:defRPr>
            </a:lvl3pPr>
            <a:lvl4pPr marL="1028700" indent="0">
              <a:buNone/>
              <a:defRPr b="0" i="0">
                <a:solidFill>
                  <a:srgbClr val="E8D3A2"/>
                </a:solidFill>
                <a:latin typeface="Encode Sans Normal Black"/>
                <a:cs typeface="Encode Sans Normal Black"/>
              </a:defRPr>
            </a:lvl4pPr>
            <a:lvl5pPr marL="1371600" indent="0">
              <a:buNone/>
              <a:defRPr b="0" i="0">
                <a:solidFill>
                  <a:srgbClr val="E8D3A2"/>
                </a:solidFill>
                <a:latin typeface="Encode Sans Normal Black"/>
                <a:cs typeface="Encode Sans Normal Black"/>
              </a:defRPr>
            </a:lvl5pPr>
          </a:lstStyle>
          <a:p>
            <a:pPr lvl="0"/>
            <a:r>
              <a:rPr lang="en-US" dirty="0"/>
              <a:t>SUB-HEADER HERE (UNI SANS REGULAR	, 24 PT.)</a:t>
            </a:r>
          </a:p>
        </p:txBody>
      </p:sp>
      <p:pic>
        <p:nvPicPr>
          <p:cNvPr id="7" name="Picture 6"/>
          <p:cNvPicPr>
            <a:picLocks noChangeAspect="1"/>
          </p:cNvPicPr>
          <p:nvPr userDrawn="1"/>
        </p:nvPicPr>
        <p:blipFill>
          <a:blip r:embed="rId2"/>
          <a:stretch>
            <a:fillRect/>
          </a:stretch>
        </p:blipFill>
        <p:spPr>
          <a:xfrm>
            <a:off x="8331201" y="6354234"/>
            <a:ext cx="3386667" cy="266700"/>
          </a:xfrm>
          <a:prstGeom prst="rect">
            <a:avLst/>
          </a:prstGeom>
        </p:spPr>
      </p:pic>
      <p:pic>
        <p:nvPicPr>
          <p:cNvPr id="8" name="Picture 7"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7" y="365069"/>
            <a:ext cx="10912883" cy="998440"/>
          </a:xfrm>
          <a:prstGeom prst="rect">
            <a:avLst/>
          </a:prstGeom>
        </p:spPr>
        <p:txBody>
          <a:bodyPr anchor="b"/>
          <a:lstStyle>
            <a:lvl1pPr algn="l">
              <a:defRPr sz="225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1531203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879073" y="2364262"/>
            <a:ext cx="10928280" cy="3387963"/>
          </a:xfrm>
          <a:prstGeom prst="rect">
            <a:avLst/>
          </a:prstGeom>
        </p:spPr>
        <p:txBody>
          <a:bodyPr/>
          <a:lstStyle>
            <a:lvl1pPr marL="257175" indent="-257175">
              <a:buFont typeface="Arial" panose="020B0604020202020204" pitchFamily="34" charset="0"/>
              <a:buChar char="•"/>
              <a:defRPr sz="2400" b="0" i="0" baseline="0">
                <a:solidFill>
                  <a:srgbClr val="4B2E83"/>
                </a:solidFill>
                <a:latin typeface="Open Sans"/>
                <a:cs typeface="Open Sans"/>
              </a:defRPr>
            </a:lvl1pPr>
            <a:lvl2pPr marL="557213" indent="-214313">
              <a:buFont typeface="Arial" panose="020B0604020202020204" pitchFamily="34" charset="0"/>
              <a:buChar char="•"/>
              <a:defRPr sz="1800" b="0" i="0" baseline="0">
                <a:solidFill>
                  <a:srgbClr val="4B2E83"/>
                </a:solidFill>
                <a:latin typeface="Open Sans"/>
                <a:cs typeface="Open Sans"/>
              </a:defRPr>
            </a:lvl2pPr>
            <a:lvl3pPr marL="857250" indent="-171450">
              <a:buSzPct val="100000"/>
              <a:buFont typeface="Arial" panose="020B0604020202020204" pitchFamily="34" charset="0"/>
              <a:buChar char="•"/>
              <a:defRPr sz="1600" b="0" i="0" baseline="0">
                <a:solidFill>
                  <a:srgbClr val="4B2E83"/>
                </a:solidFill>
                <a:latin typeface="Open Sans"/>
                <a:cs typeface="Open Sans"/>
              </a:defRPr>
            </a:lvl3pPr>
            <a:lvl4pPr marL="1200150" indent="-171450">
              <a:buFont typeface="Arial" panose="020B0604020202020204" pitchFamily="34" charset="0"/>
              <a:buChar char="•"/>
              <a:defRPr sz="1600" b="0" i="0" baseline="0">
                <a:solidFill>
                  <a:srgbClr val="4B2E83"/>
                </a:solidFill>
                <a:latin typeface="Open Sans"/>
                <a:cs typeface="Open Sans"/>
              </a:defRPr>
            </a:lvl4pPr>
            <a:lvl5pPr marL="1543050" indent="-171450">
              <a:buFont typeface="Arial" panose="020B0604020202020204" pitchFamily="34" charset="0"/>
              <a:buChar char="•"/>
              <a:defRPr sz="1200" b="0"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pic>
        <p:nvPicPr>
          <p:cNvPr id="7" name="Picture 6"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7" y="371511"/>
            <a:ext cx="10911679" cy="991998"/>
          </a:xfrm>
          <a:prstGeom prst="rect">
            <a:avLst/>
          </a:prstGeom>
        </p:spPr>
        <p:txBody>
          <a:bodyPr anchor="b"/>
          <a:lstStyle>
            <a:lvl1pPr algn="l">
              <a:defRPr sz="2250" b="1" i="0" baseline="0">
                <a:latin typeface="Encode Sans Normal Black" charset="0"/>
                <a:ea typeface="Encode Sans Normal Black" charset="0"/>
                <a:cs typeface="Encode Sans Normal Black" charset="0"/>
              </a:defRPr>
            </a:lvl1pPr>
          </a:lstStyle>
          <a:p>
            <a:pPr lvl="0"/>
            <a:r>
              <a:rPr lang="en-US" dirty="0"/>
              <a:t>Learning Objectives</a:t>
            </a:r>
            <a:br>
              <a:rPr lang="en-US" dirty="0"/>
            </a:br>
            <a:endParaRPr lang="en-US" dirty="0"/>
          </a:p>
        </p:txBody>
      </p:sp>
      <p:sp>
        <p:nvSpPr>
          <p:cNvPr id="8" name="Text Placeholder 9"/>
          <p:cNvSpPr>
            <a:spLocks noGrp="1"/>
          </p:cNvSpPr>
          <p:nvPr>
            <p:ph type="body" sz="quarter" idx="12" hasCustomPrompt="1"/>
          </p:nvPr>
        </p:nvSpPr>
        <p:spPr>
          <a:xfrm>
            <a:off x="879073" y="1736727"/>
            <a:ext cx="10928280" cy="561633"/>
          </a:xfrm>
          <a:prstGeom prst="rect">
            <a:avLst/>
          </a:prstGeom>
        </p:spPr>
        <p:txBody>
          <a:bodyPr/>
          <a:lstStyle>
            <a:lvl1pPr marL="0" indent="0">
              <a:buFont typeface="Arial" panose="020B0604020202020204" pitchFamily="34" charset="0"/>
              <a:buNone/>
              <a:defRPr sz="1800" b="0" i="0" baseline="0">
                <a:solidFill>
                  <a:srgbClr val="4B2E83"/>
                </a:solidFill>
                <a:latin typeface="Open Sans"/>
                <a:cs typeface="Open Sans"/>
              </a:defRPr>
            </a:lvl1pPr>
            <a:lvl2pPr marL="557213" indent="-214313">
              <a:buFont typeface="Arial" panose="020B0604020202020204" pitchFamily="34" charset="0"/>
              <a:buChar char="•"/>
              <a:defRPr sz="1500" b="0" i="0" baseline="0">
                <a:solidFill>
                  <a:srgbClr val="4B2E83"/>
                </a:solidFill>
                <a:latin typeface="Open Sans"/>
                <a:cs typeface="Open Sans"/>
              </a:defRPr>
            </a:lvl2pPr>
            <a:lvl3pPr marL="857250" indent="-171450">
              <a:buSzPct val="100000"/>
              <a:buFont typeface="Arial" panose="020B0604020202020204" pitchFamily="34" charset="0"/>
              <a:buChar char="•"/>
              <a:defRPr sz="1350" b="0" i="0" baseline="0">
                <a:solidFill>
                  <a:srgbClr val="4B2E83"/>
                </a:solidFill>
                <a:latin typeface="Open Sans"/>
                <a:cs typeface="Open Sans"/>
              </a:defRPr>
            </a:lvl3pPr>
            <a:lvl4pPr marL="1200150" indent="-171450">
              <a:buFont typeface="Arial" panose="020B0604020202020204" pitchFamily="34" charset="0"/>
              <a:buChar char="•"/>
              <a:defRPr sz="1200" b="0" i="0" baseline="0">
                <a:solidFill>
                  <a:srgbClr val="4B2E83"/>
                </a:solidFill>
                <a:latin typeface="Open Sans"/>
                <a:cs typeface="Open Sans"/>
              </a:defRPr>
            </a:lvl4pPr>
            <a:lvl5pPr marL="1543050" indent="-171450">
              <a:buFont typeface="Arial" panose="020B0604020202020204" pitchFamily="34" charset="0"/>
              <a:buChar char="•"/>
              <a:defRPr sz="1050" b="0" i="0" baseline="0">
                <a:solidFill>
                  <a:srgbClr val="4B2E83"/>
                </a:solidFill>
                <a:latin typeface="Open Sans"/>
                <a:cs typeface="Open Sans"/>
              </a:defRPr>
            </a:lvl5pPr>
          </a:lstStyle>
          <a:p>
            <a:pPr lvl="0"/>
            <a:r>
              <a:rPr lang="en-US" dirty="0"/>
              <a:t>By the end of this session, students will be able to:</a:t>
            </a:r>
          </a:p>
        </p:txBody>
      </p:sp>
    </p:spTree>
    <p:extLst>
      <p:ext uri="{BB962C8B-B14F-4D97-AF65-F5344CB8AC3E}">
        <p14:creationId xmlns:p14="http://schemas.microsoft.com/office/powerpoint/2010/main" val="1619947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7753" y="5945854"/>
            <a:ext cx="1828800" cy="923544"/>
          </a:xfrm>
          <a:prstGeom prst="rect">
            <a:avLst/>
          </a:prstGeom>
        </p:spPr>
      </p:pic>
      <p:sp>
        <p:nvSpPr>
          <p:cNvPr id="6" name="Text Placeholder 9"/>
          <p:cNvSpPr>
            <a:spLocks noGrp="1"/>
          </p:cNvSpPr>
          <p:nvPr>
            <p:ph type="body" sz="quarter" idx="11" hasCustomPrompt="1"/>
          </p:nvPr>
        </p:nvSpPr>
        <p:spPr>
          <a:xfrm>
            <a:off x="879073" y="1736726"/>
            <a:ext cx="10769275" cy="4015497"/>
          </a:xfrm>
          <a:prstGeom prst="rect">
            <a:avLst/>
          </a:prstGeom>
        </p:spPr>
        <p:txBody>
          <a:bodyPr/>
          <a:lstStyle>
            <a:lvl1pPr marL="257175" indent="-257175">
              <a:buFont typeface="Lucida Grande"/>
              <a:buChar char="&gt;"/>
              <a:defRPr sz="1800" b="1" i="0" baseline="0">
                <a:solidFill>
                  <a:srgbClr val="FFFFFF"/>
                </a:solidFill>
                <a:latin typeface="Open Sans"/>
                <a:cs typeface="Open Sans"/>
              </a:defRPr>
            </a:lvl1pPr>
            <a:lvl2pPr>
              <a:defRPr sz="1500" b="1" i="0" baseline="0">
                <a:solidFill>
                  <a:srgbClr val="FFFFFF"/>
                </a:solidFill>
                <a:latin typeface="Open Sans"/>
                <a:cs typeface="Open Sans"/>
              </a:defRPr>
            </a:lvl2pPr>
            <a:lvl3pPr marL="857250" indent="-171450">
              <a:buSzPct val="100000"/>
              <a:buFont typeface="Lucida Grande"/>
              <a:buChar char="&gt;"/>
              <a:defRPr sz="1350" b="1" i="0" baseline="0">
                <a:solidFill>
                  <a:srgbClr val="FFFFFF"/>
                </a:solidFill>
                <a:latin typeface="Open Sans"/>
                <a:cs typeface="Open Sans"/>
              </a:defRPr>
            </a:lvl3pPr>
            <a:lvl4pPr>
              <a:defRPr sz="1200" b="1" i="0" baseline="0">
                <a:solidFill>
                  <a:srgbClr val="FFFFFF"/>
                </a:solidFill>
                <a:latin typeface="Open Sans"/>
                <a:cs typeface="Open Sans"/>
              </a:defRPr>
            </a:lvl4pPr>
            <a:lvl5pPr marL="1543050" indent="-171450">
              <a:buFont typeface="Lucida Grande"/>
              <a:buChar char="&gt;"/>
              <a:defRPr sz="1050" b="1" i="0" baseline="0">
                <a:solidFill>
                  <a:srgbClr val="FFFFFF"/>
                </a:solidFill>
                <a:latin typeface="Open Sans"/>
                <a:cs typeface="Open Sans"/>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8" name="Picture 7"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7" y="371511"/>
            <a:ext cx="10752673" cy="991998"/>
          </a:xfrm>
          <a:prstGeom prst="rect">
            <a:avLst/>
          </a:prstGeom>
        </p:spPr>
        <p:txBody>
          <a:bodyPr anchor="b"/>
          <a:lstStyle>
            <a:lvl1pPr algn="l">
              <a:defRPr sz="225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77638300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8331201" y="6354234"/>
            <a:ext cx="3386667" cy="266700"/>
          </a:xfrm>
          <a:prstGeom prst="rect">
            <a:avLst/>
          </a:prstGeom>
        </p:spPr>
      </p:pic>
      <p:sp>
        <p:nvSpPr>
          <p:cNvPr id="12" name="Chart Placeholder 11"/>
          <p:cNvSpPr>
            <a:spLocks noGrp="1"/>
          </p:cNvSpPr>
          <p:nvPr>
            <p:ph type="chart" sz="quarter" idx="12" hasCustomPrompt="1"/>
          </p:nvPr>
        </p:nvSpPr>
        <p:spPr>
          <a:xfrm>
            <a:off x="1022351" y="1736725"/>
            <a:ext cx="10695516" cy="4432300"/>
          </a:xfrm>
          <a:prstGeom prst="rect">
            <a:avLst/>
          </a:prstGeom>
        </p:spPr>
        <p:txBody>
          <a:bodyPr>
            <a:normAutofit/>
          </a:bodyPr>
          <a:lstStyle>
            <a:lvl1pPr marL="0" indent="0">
              <a:buNone/>
              <a:defRPr sz="1800" b="0" i="1" baseline="0">
                <a:solidFill>
                  <a:srgbClr val="FFFFFF"/>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8" name="Picture 7"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5" y="371511"/>
            <a:ext cx="10822192" cy="991998"/>
          </a:xfrm>
          <a:prstGeom prst="rect">
            <a:avLst/>
          </a:prstGeom>
        </p:spPr>
        <p:txBody>
          <a:bodyPr anchor="b"/>
          <a:lstStyle>
            <a:lvl1pPr algn="l">
              <a:defRPr sz="225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240516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7753" y="5945854"/>
            <a:ext cx="1828800" cy="923544"/>
          </a:xfrm>
          <a:prstGeom prst="rect">
            <a:avLst/>
          </a:prstGeom>
        </p:spPr>
      </p:pic>
      <p:pic>
        <p:nvPicPr>
          <p:cNvPr id="9" name="Picture 8"/>
          <p:cNvPicPr>
            <a:picLocks noChangeAspect="1"/>
          </p:cNvPicPr>
          <p:nvPr userDrawn="1"/>
        </p:nvPicPr>
        <p:blipFill>
          <a:blip r:embed="rId3"/>
          <a:stretch>
            <a:fillRect/>
          </a:stretch>
        </p:blipFill>
        <p:spPr>
          <a:xfrm>
            <a:off x="903113" y="6354234"/>
            <a:ext cx="3386667" cy="266700"/>
          </a:xfrm>
          <a:prstGeom prst="rect">
            <a:avLst/>
          </a:prstGeom>
        </p:spPr>
      </p:pic>
      <p:pic>
        <p:nvPicPr>
          <p:cNvPr id="2" name="Picture 1" descr="Bar_RtAngle_7502_RGB.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4785" y="4006085"/>
            <a:ext cx="3045737" cy="112770"/>
          </a:xfrm>
          <a:prstGeom prst="rect">
            <a:avLst/>
          </a:prstGeom>
        </p:spPr>
      </p:pic>
      <p:sp>
        <p:nvSpPr>
          <p:cNvPr id="8" name="Title 2"/>
          <p:cNvSpPr txBox="1">
            <a:spLocks/>
          </p:cNvSpPr>
          <p:nvPr userDrawn="1"/>
        </p:nvSpPr>
        <p:spPr>
          <a:xfrm>
            <a:off x="903113" y="3200400"/>
            <a:ext cx="10086860" cy="524128"/>
          </a:xfrm>
          <a:prstGeom prst="rect">
            <a:avLst/>
          </a:prstGeom>
          <a:ln>
            <a:solidFill>
              <a:srgbClr val="4B2E83"/>
            </a:solidFill>
          </a:ln>
        </p:spPr>
        <p:txBody>
          <a:bodyPr vert="horz" lIns="91440" tIns="45720" rIns="91440" bIns="45720" rtlCol="0" anchor="b">
            <a:noAutofit/>
          </a:bodyPr>
          <a:lstStyle>
            <a:lvl1pPr algn="l" defTabSz="342900" rtl="0" eaLnBrk="1" latinLnBrk="0" hangingPunct="1">
              <a:spcBef>
                <a:spcPct val="0"/>
              </a:spcBef>
              <a:buNone/>
              <a:defRPr sz="3200" b="1" i="0" u="none" kern="1200" baseline="0">
                <a:solidFill>
                  <a:schemeClr val="tx2"/>
                </a:solidFill>
                <a:latin typeface="Encode Sans Normal Black" charset="0"/>
                <a:ea typeface="Encode Sans Normal Black" charset="0"/>
                <a:cs typeface="Encode Sans Normal Black" charset="0"/>
              </a:defRPr>
            </a:lvl1pPr>
          </a:lstStyle>
          <a:p>
            <a:r>
              <a:rPr lang="en-US" sz="3600" b="1" dirty="0">
                <a:latin typeface="Encode Sans Normal Black" panose="02000000000000000000" pitchFamily="2" charset="0"/>
              </a:rPr>
              <a:t>Advanced Machine Learning</a:t>
            </a:r>
          </a:p>
        </p:txBody>
      </p:sp>
      <p:sp>
        <p:nvSpPr>
          <p:cNvPr id="10" name="Title 2"/>
          <p:cNvSpPr txBox="1">
            <a:spLocks/>
          </p:cNvSpPr>
          <p:nvPr userDrawn="1"/>
        </p:nvSpPr>
        <p:spPr>
          <a:xfrm>
            <a:off x="903111" y="2648564"/>
            <a:ext cx="10086860" cy="524128"/>
          </a:xfrm>
          <a:prstGeom prst="rect">
            <a:avLst/>
          </a:prstGeom>
          <a:ln>
            <a:solidFill>
              <a:srgbClr val="4B2E83"/>
            </a:solidFill>
          </a:ln>
        </p:spPr>
        <p:txBody>
          <a:bodyPr vert="horz" lIns="91440" tIns="45720" rIns="91440" bIns="45720" rtlCol="0" anchor="b">
            <a:noAutofit/>
          </a:bodyPr>
          <a:lstStyle>
            <a:lvl1pPr algn="l" defTabSz="342900" rtl="0" eaLnBrk="1" latinLnBrk="0" hangingPunct="1">
              <a:spcBef>
                <a:spcPct val="0"/>
              </a:spcBef>
              <a:buNone/>
              <a:defRPr sz="3200" b="1" i="0" u="none" kern="1200" baseline="0">
                <a:solidFill>
                  <a:schemeClr val="tx2"/>
                </a:solidFill>
                <a:latin typeface="Encode Sans Normal Black" charset="0"/>
                <a:ea typeface="Encode Sans Normal Black" charset="0"/>
                <a:cs typeface="Encode Sans Normal Black" charset="0"/>
              </a:defRPr>
            </a:lvl1pPr>
          </a:lstStyle>
          <a:p>
            <a:r>
              <a:rPr lang="en-US" sz="3200" b="1" dirty="0">
                <a:latin typeface="Encode Sans Normal Black" panose="02000000000000000000" pitchFamily="2" charset="0"/>
              </a:rPr>
              <a:t>Machine Learning 520</a:t>
            </a:r>
          </a:p>
        </p:txBody>
      </p:sp>
      <p:sp>
        <p:nvSpPr>
          <p:cNvPr id="13" name="Content Placeholder 12"/>
          <p:cNvSpPr>
            <a:spLocks noGrp="1"/>
          </p:cNvSpPr>
          <p:nvPr>
            <p:ph sz="quarter" idx="10" hasCustomPrompt="1"/>
          </p:nvPr>
        </p:nvSpPr>
        <p:spPr>
          <a:xfrm>
            <a:off x="1084784" y="4724400"/>
            <a:ext cx="8534400" cy="457200"/>
          </a:xfrm>
          <a:prstGeom prst="rect">
            <a:avLst/>
          </a:prstGeom>
        </p:spPr>
        <p:txBody>
          <a:bodyPr/>
          <a:lstStyle>
            <a:lvl1pPr marL="0" indent="0">
              <a:buNone/>
              <a:defRPr sz="2800" b="1" baseline="0">
                <a:latin typeface="Encode Sans Normal" panose="02000000000000000000" pitchFamily="2" charset="0"/>
              </a:defRPr>
            </a:lvl1pPr>
          </a:lstStyle>
          <a:p>
            <a:pPr lvl="0"/>
            <a:r>
              <a:rPr lang="en-US" dirty="0"/>
              <a:t>Lesson #: Lesson Title</a:t>
            </a:r>
          </a:p>
        </p:txBody>
      </p:sp>
    </p:spTree>
    <p:extLst>
      <p:ext uri="{BB962C8B-B14F-4D97-AF65-F5344CB8AC3E}">
        <p14:creationId xmlns:p14="http://schemas.microsoft.com/office/powerpoint/2010/main" val="2560474894"/>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879075" y="2320239"/>
            <a:ext cx="10929485" cy="3810086"/>
          </a:xfrm>
          <a:prstGeom prst="rect">
            <a:avLst/>
          </a:prstGeom>
        </p:spPr>
        <p:txBody>
          <a:bodyPr/>
          <a:lstStyle>
            <a:lvl1pPr marL="257175" indent="-257175">
              <a:buFont typeface="Arial" panose="020B0604020202020204" pitchFamily="34" charset="0"/>
              <a:buChar char="•"/>
              <a:defRPr sz="2400" b="0" i="0" baseline="0">
                <a:solidFill>
                  <a:srgbClr val="4B2E83"/>
                </a:solidFill>
                <a:latin typeface="Open Sans"/>
                <a:cs typeface="Open Sans"/>
              </a:defRPr>
            </a:lvl1pPr>
            <a:lvl2pPr marL="557213" indent="-214313">
              <a:buFont typeface="Arial" panose="020B0604020202020204" pitchFamily="34" charset="0"/>
              <a:buChar char="•"/>
              <a:defRPr sz="1800" b="0" i="0" baseline="0">
                <a:solidFill>
                  <a:srgbClr val="4B2E83"/>
                </a:solidFill>
                <a:latin typeface="Open Sans"/>
                <a:cs typeface="Open Sans"/>
              </a:defRPr>
            </a:lvl2pPr>
            <a:lvl3pPr marL="857250" indent="-171450">
              <a:buSzPct val="100000"/>
              <a:buFont typeface="Arial" panose="020B0604020202020204" pitchFamily="34" charset="0"/>
              <a:buChar char="•"/>
              <a:defRPr sz="1600" b="0" i="0" baseline="0">
                <a:solidFill>
                  <a:srgbClr val="4B2E83"/>
                </a:solidFill>
                <a:latin typeface="Open Sans"/>
                <a:cs typeface="Open Sans"/>
              </a:defRPr>
            </a:lvl3pPr>
            <a:lvl4pPr marL="1200150" indent="-171450">
              <a:buFont typeface="Arial" panose="020B0604020202020204" pitchFamily="34" charset="0"/>
              <a:buChar char="•"/>
              <a:defRPr sz="1600" b="0" i="0" baseline="0">
                <a:solidFill>
                  <a:srgbClr val="4B2E83"/>
                </a:solidFill>
                <a:latin typeface="Open Sans"/>
                <a:cs typeface="Open Sans"/>
              </a:defRPr>
            </a:lvl4pPr>
            <a:lvl5pPr marL="1543050" indent="-171450">
              <a:buFont typeface="Arial" panose="020B0604020202020204" pitchFamily="34" charset="0"/>
              <a:buChar char="•"/>
              <a:defRPr sz="1200" b="0"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6" name="Text Placeholder 5"/>
          <p:cNvSpPr>
            <a:spLocks noGrp="1"/>
          </p:cNvSpPr>
          <p:nvPr>
            <p:ph type="body" sz="quarter" idx="12" hasCustomPrompt="1"/>
          </p:nvPr>
        </p:nvSpPr>
        <p:spPr>
          <a:xfrm>
            <a:off x="895677" y="1730667"/>
            <a:ext cx="10912883" cy="411171"/>
          </a:xfrm>
          <a:prstGeom prst="rect">
            <a:avLst/>
          </a:prstGeom>
        </p:spPr>
        <p:txBody>
          <a:bodyPr>
            <a:noAutofit/>
          </a:bodyPr>
          <a:lstStyle>
            <a:lvl1pPr marL="0" indent="0">
              <a:lnSpc>
                <a:spcPct val="90000"/>
              </a:lnSpc>
              <a:buNone/>
              <a:defRPr sz="1800" b="0" i="0" baseline="0">
                <a:solidFill>
                  <a:srgbClr val="4B2E83"/>
                </a:solidFill>
                <a:latin typeface="Uni Sans Regular"/>
                <a:cs typeface="Uni Sans Regular"/>
              </a:defRPr>
            </a:lvl1pPr>
            <a:lvl2pPr marL="342900" indent="0">
              <a:buNone/>
              <a:defRPr b="0" i="0">
                <a:solidFill>
                  <a:srgbClr val="E8D3A2"/>
                </a:solidFill>
                <a:latin typeface="Encode Sans Normal Black"/>
                <a:cs typeface="Encode Sans Normal Black"/>
              </a:defRPr>
            </a:lvl2pPr>
            <a:lvl3pPr marL="685800" indent="0">
              <a:buNone/>
              <a:defRPr b="0" i="0">
                <a:solidFill>
                  <a:srgbClr val="E8D3A2"/>
                </a:solidFill>
                <a:latin typeface="Encode Sans Normal Black"/>
                <a:cs typeface="Encode Sans Normal Black"/>
              </a:defRPr>
            </a:lvl3pPr>
            <a:lvl4pPr marL="1028700" indent="0">
              <a:buNone/>
              <a:defRPr b="0" i="0">
                <a:solidFill>
                  <a:srgbClr val="E8D3A2"/>
                </a:solidFill>
                <a:latin typeface="Encode Sans Normal Black"/>
                <a:cs typeface="Encode Sans Normal Black"/>
              </a:defRPr>
            </a:lvl4pPr>
            <a:lvl5pPr marL="13716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9" name="Picture 8" descr="Wordmark_center_Purple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09542" y="6487457"/>
            <a:ext cx="3233727" cy="163374"/>
          </a:xfrm>
          <a:prstGeom prst="rect">
            <a:avLst/>
          </a:prstGeom>
        </p:spPr>
      </p:pic>
      <p:pic>
        <p:nvPicPr>
          <p:cNvPr id="8" name="Picture 7"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5" y="371511"/>
            <a:ext cx="10912884" cy="991998"/>
          </a:xfrm>
          <a:prstGeom prst="rect">
            <a:avLst/>
          </a:prstGeom>
        </p:spPr>
        <p:txBody>
          <a:bodyPr anchor="b"/>
          <a:lstStyle>
            <a:lvl1pPr algn="l">
              <a:defRPr sz="2250" b="1" i="0">
                <a:solidFill>
                  <a:srgbClr val="4B2E83"/>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068694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879073" y="1736726"/>
            <a:ext cx="10928280" cy="4015497"/>
          </a:xfrm>
          <a:prstGeom prst="rect">
            <a:avLst/>
          </a:prstGeom>
        </p:spPr>
        <p:txBody>
          <a:bodyPr/>
          <a:lstStyle>
            <a:lvl1pPr marL="257175" indent="-257175">
              <a:buFont typeface="Arial" panose="020B0604020202020204" pitchFamily="34" charset="0"/>
              <a:buChar char="•"/>
              <a:defRPr sz="2400" b="0" i="0" baseline="0">
                <a:solidFill>
                  <a:srgbClr val="4B2E83"/>
                </a:solidFill>
                <a:latin typeface="Open Sans"/>
                <a:cs typeface="Open Sans"/>
              </a:defRPr>
            </a:lvl1pPr>
            <a:lvl2pPr marL="557213" indent="-214313">
              <a:buFont typeface="Arial" panose="020B0604020202020204" pitchFamily="34" charset="0"/>
              <a:buChar char="•"/>
              <a:defRPr sz="1800" b="0" i="0" baseline="0">
                <a:solidFill>
                  <a:srgbClr val="4B2E83"/>
                </a:solidFill>
                <a:latin typeface="Open Sans"/>
                <a:cs typeface="Open Sans"/>
              </a:defRPr>
            </a:lvl2pPr>
            <a:lvl3pPr marL="857250" indent="-171450">
              <a:buSzPct val="100000"/>
              <a:buFont typeface="Arial" panose="020B0604020202020204" pitchFamily="34" charset="0"/>
              <a:buChar char="•"/>
              <a:defRPr sz="1600" b="0" i="0" baseline="0">
                <a:solidFill>
                  <a:srgbClr val="4B2E83"/>
                </a:solidFill>
                <a:latin typeface="Open Sans"/>
                <a:cs typeface="Open Sans"/>
              </a:defRPr>
            </a:lvl3pPr>
            <a:lvl4pPr marL="1200150" indent="-171450">
              <a:buFont typeface="Arial" panose="020B0604020202020204" pitchFamily="34" charset="0"/>
              <a:buChar char="•"/>
              <a:defRPr sz="1600" b="0" i="0" baseline="0">
                <a:solidFill>
                  <a:srgbClr val="4B2E83"/>
                </a:solidFill>
                <a:latin typeface="Open Sans"/>
                <a:cs typeface="Open Sans"/>
              </a:defRPr>
            </a:lvl4pPr>
            <a:lvl5pPr marL="1543050" indent="-171450">
              <a:buFont typeface="Arial" panose="020B0604020202020204" pitchFamily="34" charset="0"/>
              <a:buChar char="•"/>
              <a:defRPr sz="1200" b="0"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pic>
        <p:nvPicPr>
          <p:cNvPr id="7" name="Picture 6"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7" y="371511"/>
            <a:ext cx="10911679" cy="991998"/>
          </a:xfrm>
          <a:prstGeom prst="rect">
            <a:avLst/>
          </a:prstGeom>
        </p:spPr>
        <p:txBody>
          <a:bodyPr anchor="b"/>
          <a:lstStyle>
            <a:lvl1pPr algn="l">
              <a:defRPr sz="3200" b="1" i="0">
                <a:latin typeface="Encode Sans Normal Black" charset="0"/>
                <a:ea typeface="Encode Sans Normal Black" charset="0"/>
                <a:cs typeface="Encode Sans Normal Black" charset="0"/>
              </a:defRPr>
            </a:lvl1pPr>
          </a:lstStyle>
          <a:p>
            <a:pPr lvl="0"/>
            <a:r>
              <a:rPr lang="en-US" dirty="0"/>
              <a:t>Header Here </a:t>
            </a:r>
            <a:br>
              <a:rPr lang="en-US" dirty="0"/>
            </a:br>
            <a:endParaRPr lang="en-US" dirty="0"/>
          </a:p>
        </p:txBody>
      </p:sp>
    </p:spTree>
    <p:extLst>
      <p:ext uri="{BB962C8B-B14F-4D97-AF65-F5344CB8AC3E}">
        <p14:creationId xmlns:p14="http://schemas.microsoft.com/office/powerpoint/2010/main" val="290793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Header + Content">
    <p:spTree>
      <p:nvGrpSpPr>
        <p:cNvPr id="1" name=""/>
        <p:cNvGrpSpPr/>
        <p:nvPr/>
      </p:nvGrpSpPr>
      <p:grpSpPr>
        <a:xfrm>
          <a:off x="0" y="0"/>
          <a:ext cx="0" cy="0"/>
          <a:chOff x="0" y="0"/>
          <a:chExt cx="0" cy="0"/>
        </a:xfrm>
      </p:grpSpPr>
      <p:pic>
        <p:nvPicPr>
          <p:cNvPr id="9" name="Picture 8" descr="W Logo_Purple_2685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pic>
        <p:nvPicPr>
          <p:cNvPr id="7" name="Picture 6"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1045634" y="2667000"/>
            <a:ext cx="10911679" cy="991998"/>
          </a:xfrm>
          <a:prstGeom prst="rect">
            <a:avLst/>
          </a:prstGeom>
        </p:spPr>
        <p:txBody>
          <a:bodyPr anchor="b"/>
          <a:lstStyle>
            <a:lvl1pPr algn="l">
              <a:defRPr sz="3200" b="1" i="0">
                <a:latin typeface="Encode Sans Normal Black" charset="0"/>
                <a:ea typeface="Encode Sans Normal Black" charset="0"/>
                <a:cs typeface="Encode Sans Normal Black" charset="0"/>
              </a:defRPr>
            </a:lvl1pPr>
          </a:lstStyle>
          <a:p>
            <a:pPr lvl="0"/>
            <a:r>
              <a:rPr lang="en-US" dirty="0"/>
              <a:t>Header Here </a:t>
            </a:r>
            <a:br>
              <a:rPr lang="en-US" dirty="0"/>
            </a:br>
            <a:endParaRPr lang="en-US" dirty="0"/>
          </a:p>
        </p:txBody>
      </p:sp>
    </p:spTree>
    <p:extLst>
      <p:ext uri="{BB962C8B-B14F-4D97-AF65-F5344CB8AC3E}">
        <p14:creationId xmlns:p14="http://schemas.microsoft.com/office/powerpoint/2010/main" val="3999008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879073" y="1736726"/>
            <a:ext cx="10928280" cy="4015497"/>
          </a:xfrm>
          <a:prstGeom prst="rect">
            <a:avLst/>
          </a:prstGeom>
        </p:spPr>
        <p:txBody>
          <a:bodyPr/>
          <a:lstStyle>
            <a:lvl1pPr marL="257175" indent="-257175">
              <a:buFont typeface="Arial" panose="020B0604020202020204" pitchFamily="34" charset="0"/>
              <a:buChar char="•"/>
              <a:defRPr sz="2400" b="0" i="0" baseline="0">
                <a:solidFill>
                  <a:srgbClr val="4B2E83"/>
                </a:solidFill>
                <a:latin typeface="Open Sans"/>
                <a:cs typeface="Open Sans"/>
              </a:defRPr>
            </a:lvl1pPr>
            <a:lvl2pPr marL="557213" indent="-214313">
              <a:buFont typeface="Arial" panose="020B0604020202020204" pitchFamily="34" charset="0"/>
              <a:buChar char="•"/>
              <a:defRPr sz="1800" b="0" i="0" baseline="0">
                <a:solidFill>
                  <a:srgbClr val="4B2E83"/>
                </a:solidFill>
                <a:latin typeface="Open Sans"/>
                <a:cs typeface="Open Sans"/>
              </a:defRPr>
            </a:lvl2pPr>
            <a:lvl3pPr marL="857250" indent="-171450">
              <a:buSzPct val="100000"/>
              <a:buFont typeface="Arial" panose="020B0604020202020204" pitchFamily="34" charset="0"/>
              <a:buChar char="•"/>
              <a:defRPr sz="1600" b="0" i="0" baseline="0">
                <a:solidFill>
                  <a:srgbClr val="4B2E83"/>
                </a:solidFill>
                <a:latin typeface="Open Sans"/>
                <a:cs typeface="Open Sans"/>
              </a:defRPr>
            </a:lvl3pPr>
            <a:lvl4pPr marL="1200150" indent="-171450">
              <a:buFont typeface="Arial" panose="020B0604020202020204" pitchFamily="34" charset="0"/>
              <a:buChar char="•"/>
              <a:defRPr sz="1600" b="0" i="0" baseline="0">
                <a:solidFill>
                  <a:srgbClr val="4B2E83"/>
                </a:solidFill>
                <a:latin typeface="Open Sans"/>
                <a:cs typeface="Open Sans"/>
              </a:defRPr>
            </a:lvl4pPr>
            <a:lvl5pPr marL="1543050" indent="-171450">
              <a:buFont typeface="Arial" panose="020B0604020202020204" pitchFamily="34" charset="0"/>
              <a:buChar char="•"/>
              <a:defRPr sz="1200" b="0"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pic>
        <p:nvPicPr>
          <p:cNvPr id="7" name="Picture 6"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7" y="371511"/>
            <a:ext cx="10911679" cy="991998"/>
          </a:xfrm>
          <a:prstGeom prst="rect">
            <a:avLst/>
          </a:prstGeom>
        </p:spPr>
        <p:txBody>
          <a:bodyPr anchor="b">
            <a:noAutofit/>
          </a:bodyPr>
          <a:lstStyle>
            <a:lvl1pPr algn="l">
              <a:defRPr sz="3200" b="1" i="0">
                <a:latin typeface="Encode Sans Normal Black" charset="0"/>
                <a:ea typeface="Encode Sans Normal Black" charset="0"/>
                <a:cs typeface="Encode Sans Normal Black" charset="0"/>
              </a:defRPr>
            </a:lvl1pPr>
          </a:lstStyle>
          <a:p>
            <a:pPr lvl="0"/>
            <a:r>
              <a:rPr lang="en-US" dirty="0"/>
              <a:t>Header Here </a:t>
            </a:r>
          </a:p>
        </p:txBody>
      </p:sp>
    </p:spTree>
    <p:extLst>
      <p:ext uri="{BB962C8B-B14F-4D97-AF65-F5344CB8AC3E}">
        <p14:creationId xmlns:p14="http://schemas.microsoft.com/office/powerpoint/2010/main" val="1597652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1022351" y="1736725"/>
            <a:ext cx="10695516" cy="4432300"/>
          </a:xfrm>
          <a:prstGeom prst="rect">
            <a:avLst/>
          </a:prstGeom>
        </p:spPr>
        <p:txBody>
          <a:bodyPr>
            <a:normAutofit/>
          </a:bodyPr>
          <a:lstStyle>
            <a:lvl1pPr marL="0" indent="0">
              <a:buNone/>
              <a:defRPr sz="1800" b="0" i="1" baseline="0">
                <a:solidFill>
                  <a:srgbClr val="999999"/>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7" name="Picture 6" descr="Wordmark_center_Purple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4142" y="6487457"/>
            <a:ext cx="3233727" cy="163374"/>
          </a:xfrm>
          <a:prstGeom prst="rect">
            <a:avLst/>
          </a:prstGeom>
        </p:spPr>
      </p:pic>
      <p:pic>
        <p:nvPicPr>
          <p:cNvPr id="6" name="Picture 5"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5" y="371511"/>
            <a:ext cx="10822192" cy="991998"/>
          </a:xfrm>
          <a:prstGeom prst="rect">
            <a:avLst/>
          </a:prstGeom>
        </p:spPr>
        <p:txBody>
          <a:bodyPr anchor="b"/>
          <a:lstStyle>
            <a:lvl1pPr algn="l">
              <a:defRPr sz="225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1644263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6400800" y="1736725"/>
            <a:ext cx="5317066" cy="4432300"/>
          </a:xfrm>
          <a:prstGeom prst="rect">
            <a:avLst/>
          </a:prstGeom>
        </p:spPr>
        <p:txBody>
          <a:bodyPr>
            <a:normAutofit/>
          </a:bodyPr>
          <a:lstStyle>
            <a:lvl1pPr marL="0" indent="0">
              <a:buNone/>
              <a:defRPr sz="1800" b="0" i="1" baseline="0">
                <a:solidFill>
                  <a:srgbClr val="999999"/>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7" name="Picture 6" descr="Wordmark_center_Purple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4142" y="6487457"/>
            <a:ext cx="3233727" cy="163374"/>
          </a:xfrm>
          <a:prstGeom prst="rect">
            <a:avLst/>
          </a:prstGeom>
        </p:spPr>
      </p:pic>
      <p:pic>
        <p:nvPicPr>
          <p:cNvPr id="6" name="Picture 5"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5" y="371511"/>
            <a:ext cx="10822192" cy="991998"/>
          </a:xfrm>
          <a:prstGeom prst="rect">
            <a:avLst/>
          </a:prstGeom>
        </p:spPr>
        <p:txBody>
          <a:bodyPr anchor="b">
            <a:normAutofit/>
          </a:bodyPr>
          <a:lstStyle>
            <a:lvl1pPr algn="l">
              <a:defRPr sz="3200" b="1" i="0">
                <a:latin typeface="Encode Sans Normal Black" charset="0"/>
                <a:ea typeface="Encode Sans Normal Black" charset="0"/>
                <a:cs typeface="Encode Sans Normal Black" charset="0"/>
              </a:defRPr>
            </a:lvl1pPr>
          </a:lstStyle>
          <a:p>
            <a:pPr lvl="0"/>
            <a:r>
              <a:rPr lang="en-US" dirty="0"/>
              <a:t>Header Here </a:t>
            </a:r>
          </a:p>
        </p:txBody>
      </p:sp>
      <p:sp>
        <p:nvSpPr>
          <p:cNvPr id="8" name="Text Placeholder 9"/>
          <p:cNvSpPr>
            <a:spLocks noGrp="1"/>
          </p:cNvSpPr>
          <p:nvPr>
            <p:ph type="body" sz="quarter" idx="11" hasCustomPrompt="1"/>
          </p:nvPr>
        </p:nvSpPr>
        <p:spPr>
          <a:xfrm>
            <a:off x="879075" y="1736725"/>
            <a:ext cx="5140725" cy="4393600"/>
          </a:xfrm>
          <a:prstGeom prst="rect">
            <a:avLst/>
          </a:prstGeom>
        </p:spPr>
        <p:txBody>
          <a:bodyPr/>
          <a:lstStyle>
            <a:lvl1pPr marL="257175" indent="-257175">
              <a:buFont typeface="Arial" panose="020B0604020202020204" pitchFamily="34" charset="0"/>
              <a:buChar char="•"/>
              <a:defRPr sz="2400" b="0" i="0" baseline="0">
                <a:solidFill>
                  <a:srgbClr val="4B2E83"/>
                </a:solidFill>
                <a:latin typeface="Open Sans"/>
                <a:cs typeface="Open Sans"/>
              </a:defRPr>
            </a:lvl1pPr>
            <a:lvl2pPr marL="557213" indent="-214313">
              <a:buFont typeface="Arial" panose="020B0604020202020204" pitchFamily="34" charset="0"/>
              <a:buChar char="•"/>
              <a:defRPr sz="1800" b="0" i="0" baseline="0">
                <a:solidFill>
                  <a:srgbClr val="4B2E83"/>
                </a:solidFill>
                <a:latin typeface="Open Sans"/>
                <a:cs typeface="Open Sans"/>
              </a:defRPr>
            </a:lvl2pPr>
            <a:lvl3pPr marL="857250" indent="-171450">
              <a:buSzPct val="100000"/>
              <a:buFont typeface="Arial" panose="020B0604020202020204" pitchFamily="34" charset="0"/>
              <a:buChar char="•"/>
              <a:defRPr sz="1600" b="0" i="0" baseline="0">
                <a:solidFill>
                  <a:srgbClr val="4B2E83"/>
                </a:solidFill>
                <a:latin typeface="Open Sans"/>
                <a:cs typeface="Open Sans"/>
              </a:defRPr>
            </a:lvl3pPr>
            <a:lvl4pPr marL="1200150" indent="-171450">
              <a:buFont typeface="Arial" panose="020B0604020202020204" pitchFamily="34" charset="0"/>
              <a:buChar char="•"/>
              <a:defRPr sz="1600" b="0" i="0" baseline="0">
                <a:solidFill>
                  <a:srgbClr val="4B2E83"/>
                </a:solidFill>
                <a:latin typeface="Open Sans"/>
                <a:cs typeface="Open Sans"/>
              </a:defRPr>
            </a:lvl4pPr>
            <a:lvl5pPr marL="1543050" indent="-171450">
              <a:buFont typeface="Arial" panose="020B0604020202020204" pitchFamily="34" charset="0"/>
              <a:buChar char="•"/>
              <a:defRPr sz="1200" b="0"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Tree>
    <p:extLst>
      <p:ext uri="{BB962C8B-B14F-4D97-AF65-F5344CB8AC3E}">
        <p14:creationId xmlns:p14="http://schemas.microsoft.com/office/powerpoint/2010/main" val="1011889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Header + Graphic">
    <p:spTree>
      <p:nvGrpSpPr>
        <p:cNvPr id="1" name=""/>
        <p:cNvGrpSpPr/>
        <p:nvPr/>
      </p:nvGrpSpPr>
      <p:grpSpPr>
        <a:xfrm>
          <a:off x="0" y="0"/>
          <a:ext cx="0" cy="0"/>
          <a:chOff x="0" y="0"/>
          <a:chExt cx="0" cy="0"/>
        </a:xfrm>
      </p:grpSpPr>
      <p:pic>
        <p:nvPicPr>
          <p:cNvPr id="2" name="Picture 1" descr="W Logo_Purple_2685_HEX.png">
            <a:extLst>
              <a:ext uri="{FF2B5EF4-FFF2-40B4-BE49-F238E27FC236}">
                <a16:creationId xmlns:a16="http://schemas.microsoft.com/office/drawing/2014/main" id="{5A2364B8-5F9A-4FF1-86F7-52593C563AA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spTree>
    <p:extLst>
      <p:ext uri="{BB962C8B-B14F-4D97-AF65-F5344CB8AC3E}">
        <p14:creationId xmlns:p14="http://schemas.microsoft.com/office/powerpoint/2010/main" val="787771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2.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40550543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93" r:id="rId5"/>
    <p:sldLayoutId id="2147483683" r:id="rId6"/>
    <p:sldLayoutId id="2147483684" r:id="rId7"/>
    <p:sldLayoutId id="2147483695" r:id="rId8"/>
    <p:sldLayoutId id="2147483694"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ctr" defTabSz="342900" rtl="0" eaLnBrk="1" latinLnBrk="0" hangingPunct="1">
        <a:spcBef>
          <a:spcPct val="0"/>
        </a:spcBef>
        <a:buNone/>
        <a:defRPr sz="3300" b="0" i="0" u="none"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964156716"/>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6" r:id="rId5"/>
  </p:sldLayoutIdLst>
  <p:txStyles>
    <p:titleStyle>
      <a:lvl1pPr algn="ctr" defTabSz="342900" rtl="0" eaLnBrk="1" latinLnBrk="0" hangingPunct="1">
        <a:spcBef>
          <a:spcPct val="0"/>
        </a:spcBef>
        <a:buNone/>
        <a:defRPr sz="3300" b="0" i="0" u="none"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propublica.org/article/machine-bias-risk-assessments-in-criminal-sentencing" TargetMode="Externa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hyperlink" Target="https://hbr.org/2020/02/10-steps-to-creating-a-data-driven-culture" TargetMode="Externa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51.png"/><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2337588" y="4724400"/>
            <a:ext cx="7720812" cy="457200"/>
          </a:xfrm>
        </p:spPr>
        <p:txBody>
          <a:bodyPr/>
          <a:lstStyle/>
          <a:p>
            <a:r>
              <a:rPr lang="en-US" dirty="0"/>
              <a:t>Lesson 10: Building Machine Learning Applications</a:t>
            </a:r>
          </a:p>
          <a:p>
            <a:endParaRPr lang="en-US" dirty="0"/>
          </a:p>
        </p:txBody>
      </p:sp>
    </p:spTree>
    <p:extLst>
      <p:ext uri="{BB962C8B-B14F-4D97-AF65-F5344CB8AC3E}">
        <p14:creationId xmlns:p14="http://schemas.microsoft.com/office/powerpoint/2010/main" val="2224131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8D59A8-ECD3-44D0-8CCF-D949A2BCC6EE}"/>
              </a:ext>
            </a:extLst>
          </p:cNvPr>
          <p:cNvSpPr>
            <a:spLocks noGrp="1"/>
          </p:cNvSpPr>
          <p:nvPr>
            <p:ph type="title"/>
          </p:nvPr>
        </p:nvSpPr>
        <p:spPr/>
        <p:txBody>
          <a:bodyPr/>
          <a:lstStyle/>
          <a:p>
            <a:r>
              <a:rPr lang="en-US" altLang="en-US" dirty="0"/>
              <a:t>Classifiers: Nearest neighbor</a:t>
            </a:r>
            <a:endParaRPr lang="en-US" dirty="0"/>
          </a:p>
        </p:txBody>
      </p:sp>
      <p:sp>
        <p:nvSpPr>
          <p:cNvPr id="6" name="Content Placeholder 2">
            <a:extLst>
              <a:ext uri="{FF2B5EF4-FFF2-40B4-BE49-F238E27FC236}">
                <a16:creationId xmlns:a16="http://schemas.microsoft.com/office/drawing/2014/main" id="{D721E60E-3C8E-4CEF-B43E-06DAA9A173E7}"/>
              </a:ext>
            </a:extLst>
          </p:cNvPr>
          <p:cNvSpPr txBox="1">
            <a:spLocks/>
          </p:cNvSpPr>
          <p:nvPr/>
        </p:nvSpPr>
        <p:spPr>
          <a:xfrm>
            <a:off x="1752600" y="4724400"/>
            <a:ext cx="8686800" cy="1325563"/>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buFontTx/>
              <a:buNone/>
            </a:pPr>
            <a:r>
              <a:rPr lang="en-US" altLang="en-US">
                <a:solidFill>
                  <a:srgbClr val="0000FF"/>
                </a:solidFill>
              </a:rPr>
              <a:t>f(</a:t>
            </a:r>
            <a:r>
              <a:rPr lang="en-US" altLang="en-US" b="1">
                <a:solidFill>
                  <a:srgbClr val="0000FF"/>
                </a:solidFill>
              </a:rPr>
              <a:t>x</a:t>
            </a:r>
            <a:r>
              <a:rPr lang="en-US" altLang="en-US">
                <a:solidFill>
                  <a:srgbClr val="0000FF"/>
                </a:solidFill>
              </a:rPr>
              <a:t>) = label of the training example nearest to </a:t>
            </a:r>
            <a:r>
              <a:rPr lang="en-US" altLang="en-US" b="1">
                <a:solidFill>
                  <a:srgbClr val="0000FF"/>
                </a:solidFill>
              </a:rPr>
              <a:t>x</a:t>
            </a:r>
          </a:p>
          <a:p>
            <a:endParaRPr lang="en-US" altLang="en-US"/>
          </a:p>
          <a:p>
            <a:r>
              <a:rPr lang="en-US" altLang="en-US"/>
              <a:t>All we need is a distance function for our inputs</a:t>
            </a:r>
          </a:p>
          <a:p>
            <a:r>
              <a:rPr lang="en-US" altLang="en-US"/>
              <a:t>No training required!</a:t>
            </a:r>
          </a:p>
        </p:txBody>
      </p:sp>
      <p:sp>
        <p:nvSpPr>
          <p:cNvPr id="7" name="Rectangle 6">
            <a:extLst>
              <a:ext uri="{FF2B5EF4-FFF2-40B4-BE49-F238E27FC236}">
                <a16:creationId xmlns:a16="http://schemas.microsoft.com/office/drawing/2014/main" id="{55B729DF-A40C-4BBB-B4CB-5F6E074815AE}"/>
              </a:ext>
            </a:extLst>
          </p:cNvPr>
          <p:cNvSpPr/>
          <p:nvPr/>
        </p:nvSpPr>
        <p:spPr>
          <a:xfrm>
            <a:off x="3733800" y="20574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 name="Rectangle 7">
            <a:extLst>
              <a:ext uri="{FF2B5EF4-FFF2-40B4-BE49-F238E27FC236}">
                <a16:creationId xmlns:a16="http://schemas.microsoft.com/office/drawing/2014/main" id="{03B42445-AE2F-43B0-A52A-93338D93399A}"/>
              </a:ext>
            </a:extLst>
          </p:cNvPr>
          <p:cNvSpPr/>
          <p:nvPr/>
        </p:nvSpPr>
        <p:spPr>
          <a:xfrm>
            <a:off x="4267200" y="27432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9" name="Rectangle 8">
            <a:extLst>
              <a:ext uri="{FF2B5EF4-FFF2-40B4-BE49-F238E27FC236}">
                <a16:creationId xmlns:a16="http://schemas.microsoft.com/office/drawing/2014/main" id="{96089A7D-7861-40A4-B516-38184F91DD3A}"/>
              </a:ext>
            </a:extLst>
          </p:cNvPr>
          <p:cNvSpPr/>
          <p:nvPr/>
        </p:nvSpPr>
        <p:spPr>
          <a:xfrm>
            <a:off x="4800600" y="19812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 name="Rectangle 9">
            <a:extLst>
              <a:ext uri="{FF2B5EF4-FFF2-40B4-BE49-F238E27FC236}">
                <a16:creationId xmlns:a16="http://schemas.microsoft.com/office/drawing/2014/main" id="{74AEC83B-2B92-493D-858F-DD4843FD337A}"/>
              </a:ext>
            </a:extLst>
          </p:cNvPr>
          <p:cNvSpPr/>
          <p:nvPr/>
        </p:nvSpPr>
        <p:spPr>
          <a:xfrm>
            <a:off x="3886200" y="35052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1" name="Rectangle 10">
            <a:extLst>
              <a:ext uri="{FF2B5EF4-FFF2-40B4-BE49-F238E27FC236}">
                <a16:creationId xmlns:a16="http://schemas.microsoft.com/office/drawing/2014/main" id="{BD8CD680-ABC6-4756-9B7B-6FE4CA378F82}"/>
              </a:ext>
            </a:extLst>
          </p:cNvPr>
          <p:cNvSpPr/>
          <p:nvPr/>
        </p:nvSpPr>
        <p:spPr>
          <a:xfrm>
            <a:off x="5257800" y="32004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2" name="Rectangle 11">
            <a:extLst>
              <a:ext uri="{FF2B5EF4-FFF2-40B4-BE49-F238E27FC236}">
                <a16:creationId xmlns:a16="http://schemas.microsoft.com/office/drawing/2014/main" id="{ACC6C5E5-9A92-4B39-9351-06088754BB18}"/>
              </a:ext>
            </a:extLst>
          </p:cNvPr>
          <p:cNvSpPr/>
          <p:nvPr/>
        </p:nvSpPr>
        <p:spPr>
          <a:xfrm>
            <a:off x="5105400" y="39624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3" name="Oval 12">
            <a:extLst>
              <a:ext uri="{FF2B5EF4-FFF2-40B4-BE49-F238E27FC236}">
                <a16:creationId xmlns:a16="http://schemas.microsoft.com/office/drawing/2014/main" id="{A0F41AC2-571A-47A4-8292-71E2C0F23775}"/>
              </a:ext>
            </a:extLst>
          </p:cNvPr>
          <p:cNvSpPr/>
          <p:nvPr/>
        </p:nvSpPr>
        <p:spPr>
          <a:xfrm>
            <a:off x="7315200" y="2286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4" name="Oval 13">
            <a:extLst>
              <a:ext uri="{FF2B5EF4-FFF2-40B4-BE49-F238E27FC236}">
                <a16:creationId xmlns:a16="http://schemas.microsoft.com/office/drawing/2014/main" id="{2B5D37EE-DF86-430A-823E-8B81AC104C55}"/>
              </a:ext>
            </a:extLst>
          </p:cNvPr>
          <p:cNvSpPr/>
          <p:nvPr/>
        </p:nvSpPr>
        <p:spPr>
          <a:xfrm>
            <a:off x="6553200" y="29718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5" name="Oval 14">
            <a:extLst>
              <a:ext uri="{FF2B5EF4-FFF2-40B4-BE49-F238E27FC236}">
                <a16:creationId xmlns:a16="http://schemas.microsoft.com/office/drawing/2014/main" id="{CD93E64D-CB6B-4A9C-9330-9650A9380E84}"/>
              </a:ext>
            </a:extLst>
          </p:cNvPr>
          <p:cNvSpPr/>
          <p:nvPr/>
        </p:nvSpPr>
        <p:spPr>
          <a:xfrm>
            <a:off x="7315200" y="33528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6" name="Oval 15">
            <a:extLst>
              <a:ext uri="{FF2B5EF4-FFF2-40B4-BE49-F238E27FC236}">
                <a16:creationId xmlns:a16="http://schemas.microsoft.com/office/drawing/2014/main" id="{D9475052-36BE-4C29-87FC-2741ADC1F31D}"/>
              </a:ext>
            </a:extLst>
          </p:cNvPr>
          <p:cNvSpPr/>
          <p:nvPr/>
        </p:nvSpPr>
        <p:spPr>
          <a:xfrm>
            <a:off x="6400800" y="1905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7" name="Oval 16">
            <a:extLst>
              <a:ext uri="{FF2B5EF4-FFF2-40B4-BE49-F238E27FC236}">
                <a16:creationId xmlns:a16="http://schemas.microsoft.com/office/drawing/2014/main" id="{9163CF57-4743-4BE1-A7BA-1E977FEE3256}"/>
              </a:ext>
            </a:extLst>
          </p:cNvPr>
          <p:cNvSpPr/>
          <p:nvPr/>
        </p:nvSpPr>
        <p:spPr>
          <a:xfrm>
            <a:off x="6781800" y="25146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8" name="Oval 17">
            <a:extLst>
              <a:ext uri="{FF2B5EF4-FFF2-40B4-BE49-F238E27FC236}">
                <a16:creationId xmlns:a16="http://schemas.microsoft.com/office/drawing/2014/main" id="{9BC396AF-18C4-4BEC-BAAD-A9AFA6A461B2}"/>
              </a:ext>
            </a:extLst>
          </p:cNvPr>
          <p:cNvSpPr/>
          <p:nvPr/>
        </p:nvSpPr>
        <p:spPr>
          <a:xfrm>
            <a:off x="6400800" y="3810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9" name="TextBox 18">
            <a:extLst>
              <a:ext uri="{FF2B5EF4-FFF2-40B4-BE49-F238E27FC236}">
                <a16:creationId xmlns:a16="http://schemas.microsoft.com/office/drawing/2014/main" id="{690AE695-ACC5-4255-BA63-F4C449493502}"/>
              </a:ext>
            </a:extLst>
          </p:cNvPr>
          <p:cNvSpPr txBox="1">
            <a:spLocks noChangeArrowheads="1"/>
          </p:cNvSpPr>
          <p:nvPr/>
        </p:nvSpPr>
        <p:spPr bwMode="auto">
          <a:xfrm>
            <a:off x="5181600" y="2463800"/>
            <a:ext cx="1066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600">
                <a:solidFill>
                  <a:srgbClr val="000000"/>
                </a:solidFill>
              </a:rPr>
              <a:t>Test example</a:t>
            </a:r>
          </a:p>
        </p:txBody>
      </p:sp>
      <p:sp>
        <p:nvSpPr>
          <p:cNvPr id="20" name="TextBox 18">
            <a:extLst>
              <a:ext uri="{FF2B5EF4-FFF2-40B4-BE49-F238E27FC236}">
                <a16:creationId xmlns:a16="http://schemas.microsoft.com/office/drawing/2014/main" id="{B7D0018B-5733-4ABE-9D59-3A9370256BD4}"/>
              </a:ext>
            </a:extLst>
          </p:cNvPr>
          <p:cNvSpPr txBox="1">
            <a:spLocks noChangeArrowheads="1"/>
          </p:cNvSpPr>
          <p:nvPr/>
        </p:nvSpPr>
        <p:spPr bwMode="auto">
          <a:xfrm>
            <a:off x="2514600" y="2514600"/>
            <a:ext cx="1295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600">
                <a:solidFill>
                  <a:srgbClr val="0000FF"/>
                </a:solidFill>
              </a:rPr>
              <a:t>Training examples from class 1</a:t>
            </a:r>
          </a:p>
        </p:txBody>
      </p:sp>
      <p:sp>
        <p:nvSpPr>
          <p:cNvPr id="21" name="TextBox 19">
            <a:extLst>
              <a:ext uri="{FF2B5EF4-FFF2-40B4-BE49-F238E27FC236}">
                <a16:creationId xmlns:a16="http://schemas.microsoft.com/office/drawing/2014/main" id="{A755A0AC-CC93-4D2A-852A-C657985CBABC}"/>
              </a:ext>
            </a:extLst>
          </p:cNvPr>
          <p:cNvSpPr txBox="1">
            <a:spLocks noChangeArrowheads="1"/>
          </p:cNvSpPr>
          <p:nvPr/>
        </p:nvSpPr>
        <p:spPr bwMode="auto">
          <a:xfrm>
            <a:off x="7772400" y="2362200"/>
            <a:ext cx="1295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600">
                <a:solidFill>
                  <a:srgbClr val="FF0000"/>
                </a:solidFill>
              </a:rPr>
              <a:t>Training examples from class 2</a:t>
            </a:r>
          </a:p>
        </p:txBody>
      </p:sp>
      <p:cxnSp>
        <p:nvCxnSpPr>
          <p:cNvPr id="22" name="Straight Arrow Connector 21">
            <a:extLst>
              <a:ext uri="{FF2B5EF4-FFF2-40B4-BE49-F238E27FC236}">
                <a16:creationId xmlns:a16="http://schemas.microsoft.com/office/drawing/2014/main" id="{2A976C86-39CE-443B-B6F7-5B6E8D7CFB0C}"/>
              </a:ext>
            </a:extLst>
          </p:cNvPr>
          <p:cNvCxnSpPr/>
          <p:nvPr/>
        </p:nvCxnSpPr>
        <p:spPr>
          <a:xfrm rot="16200000" flipV="1">
            <a:off x="4876800" y="2286000"/>
            <a:ext cx="381000" cy="228600"/>
          </a:xfrm>
          <a:prstGeom prst="straightConnector1">
            <a:avLst/>
          </a:prstGeom>
          <a:ln w="25400">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3" name="Diamond 22">
            <a:extLst>
              <a:ext uri="{FF2B5EF4-FFF2-40B4-BE49-F238E27FC236}">
                <a16:creationId xmlns:a16="http://schemas.microsoft.com/office/drawing/2014/main" id="{4F506740-285E-4541-885A-7B88D6618D28}"/>
              </a:ext>
            </a:extLst>
          </p:cNvPr>
          <p:cNvSpPr/>
          <p:nvPr/>
        </p:nvSpPr>
        <p:spPr>
          <a:xfrm>
            <a:off x="5029200" y="2438400"/>
            <a:ext cx="304800" cy="304800"/>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Tree>
    <p:extLst>
      <p:ext uri="{BB962C8B-B14F-4D97-AF65-F5344CB8AC3E}">
        <p14:creationId xmlns:p14="http://schemas.microsoft.com/office/powerpoint/2010/main" val="428034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9" grpId="0"/>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A491B-1819-40E4-9CD7-BE4675BB70D4}"/>
              </a:ext>
            </a:extLst>
          </p:cNvPr>
          <p:cNvSpPr>
            <a:spLocks noGrp="1"/>
          </p:cNvSpPr>
          <p:nvPr>
            <p:ph type="title"/>
          </p:nvPr>
        </p:nvSpPr>
        <p:spPr/>
        <p:txBody>
          <a:bodyPr/>
          <a:lstStyle/>
          <a:p>
            <a:r>
              <a:rPr lang="en-US" altLang="en-US" dirty="0"/>
              <a:t>Classifiers: Linear</a:t>
            </a:r>
            <a:endParaRPr lang="en-US" dirty="0"/>
          </a:p>
        </p:txBody>
      </p:sp>
      <p:sp>
        <p:nvSpPr>
          <p:cNvPr id="4" name="Content Placeholder 2">
            <a:extLst>
              <a:ext uri="{FF2B5EF4-FFF2-40B4-BE49-F238E27FC236}">
                <a16:creationId xmlns:a16="http://schemas.microsoft.com/office/drawing/2014/main" id="{90A43A5E-487A-4A48-AABC-9E40C5B89C0F}"/>
              </a:ext>
            </a:extLst>
          </p:cNvPr>
          <p:cNvSpPr txBox="1">
            <a:spLocks/>
          </p:cNvSpPr>
          <p:nvPr/>
        </p:nvSpPr>
        <p:spPr>
          <a:xfrm>
            <a:off x="1752600" y="5160926"/>
            <a:ext cx="8686800" cy="1325563"/>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altLang="en-US"/>
              <a:t>Find a </a:t>
            </a:r>
            <a:r>
              <a:rPr lang="en-US" altLang="en-US" i="1"/>
              <a:t>linear function </a:t>
            </a:r>
            <a:r>
              <a:rPr lang="en-US" altLang="en-US"/>
              <a:t>to separate the classes:</a:t>
            </a:r>
          </a:p>
          <a:p>
            <a:endParaRPr lang="en-US" altLang="en-US" sz="1200"/>
          </a:p>
          <a:p>
            <a:pPr algn="ctr">
              <a:buFontTx/>
              <a:buNone/>
            </a:pPr>
            <a:r>
              <a:rPr lang="en-US" altLang="en-US">
                <a:solidFill>
                  <a:srgbClr val="0000FF"/>
                </a:solidFill>
              </a:rPr>
              <a:t>	f(</a:t>
            </a:r>
            <a:r>
              <a:rPr lang="en-US" altLang="en-US" b="1">
                <a:solidFill>
                  <a:srgbClr val="0000FF"/>
                </a:solidFill>
              </a:rPr>
              <a:t>x</a:t>
            </a:r>
            <a:r>
              <a:rPr lang="en-US" altLang="en-US">
                <a:solidFill>
                  <a:srgbClr val="0000FF"/>
                </a:solidFill>
              </a:rPr>
              <a:t>) = sgn(</a:t>
            </a:r>
            <a:r>
              <a:rPr lang="en-US" altLang="en-US" b="1">
                <a:solidFill>
                  <a:srgbClr val="0000FF"/>
                </a:solidFill>
              </a:rPr>
              <a:t>w </a:t>
            </a:r>
            <a:r>
              <a:rPr lang="en-US" altLang="en-US">
                <a:solidFill>
                  <a:srgbClr val="0000FF"/>
                </a:solidFill>
                <a:sym typeface="Symbol" panose="05050102010706020507" pitchFamily="18" charset="2"/>
              </a:rPr>
              <a:t> </a:t>
            </a:r>
            <a:r>
              <a:rPr lang="en-US" altLang="en-US" b="1">
                <a:solidFill>
                  <a:srgbClr val="0000FF"/>
                </a:solidFill>
              </a:rPr>
              <a:t>x </a:t>
            </a:r>
            <a:r>
              <a:rPr lang="en-US" altLang="en-US">
                <a:solidFill>
                  <a:srgbClr val="0000FF"/>
                </a:solidFill>
              </a:rPr>
              <a:t>+ b)</a:t>
            </a:r>
          </a:p>
        </p:txBody>
      </p:sp>
      <p:sp>
        <p:nvSpPr>
          <p:cNvPr id="5" name="Rectangle 4">
            <a:extLst>
              <a:ext uri="{FF2B5EF4-FFF2-40B4-BE49-F238E27FC236}">
                <a16:creationId xmlns:a16="http://schemas.microsoft.com/office/drawing/2014/main" id="{6910B566-7CF6-4BD4-80AB-256461014D33}"/>
              </a:ext>
            </a:extLst>
          </p:cNvPr>
          <p:cNvSpPr/>
          <p:nvPr/>
        </p:nvSpPr>
        <p:spPr>
          <a:xfrm>
            <a:off x="3733800" y="2189126"/>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6" name="Rectangle 5">
            <a:extLst>
              <a:ext uri="{FF2B5EF4-FFF2-40B4-BE49-F238E27FC236}">
                <a16:creationId xmlns:a16="http://schemas.microsoft.com/office/drawing/2014/main" id="{C39A66AD-EEF0-47ED-ACCC-267BF6A5C78B}"/>
              </a:ext>
            </a:extLst>
          </p:cNvPr>
          <p:cNvSpPr/>
          <p:nvPr/>
        </p:nvSpPr>
        <p:spPr>
          <a:xfrm>
            <a:off x="4267200" y="2874926"/>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7" name="Rectangle 6">
            <a:extLst>
              <a:ext uri="{FF2B5EF4-FFF2-40B4-BE49-F238E27FC236}">
                <a16:creationId xmlns:a16="http://schemas.microsoft.com/office/drawing/2014/main" id="{A0E0E5C1-3F7D-48DD-9D80-F9816D645EC8}"/>
              </a:ext>
            </a:extLst>
          </p:cNvPr>
          <p:cNvSpPr/>
          <p:nvPr/>
        </p:nvSpPr>
        <p:spPr>
          <a:xfrm>
            <a:off x="4800600" y="2112926"/>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 name="Rectangle 7">
            <a:extLst>
              <a:ext uri="{FF2B5EF4-FFF2-40B4-BE49-F238E27FC236}">
                <a16:creationId xmlns:a16="http://schemas.microsoft.com/office/drawing/2014/main" id="{F4D43359-A6CE-419C-B147-22914A8C272C}"/>
              </a:ext>
            </a:extLst>
          </p:cNvPr>
          <p:cNvSpPr/>
          <p:nvPr/>
        </p:nvSpPr>
        <p:spPr>
          <a:xfrm>
            <a:off x="3886200" y="3636926"/>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9" name="Rectangle 8">
            <a:extLst>
              <a:ext uri="{FF2B5EF4-FFF2-40B4-BE49-F238E27FC236}">
                <a16:creationId xmlns:a16="http://schemas.microsoft.com/office/drawing/2014/main" id="{A9627F9D-83FD-45AA-AEA8-F1F16890E9AA}"/>
              </a:ext>
            </a:extLst>
          </p:cNvPr>
          <p:cNvSpPr/>
          <p:nvPr/>
        </p:nvSpPr>
        <p:spPr>
          <a:xfrm>
            <a:off x="5257800" y="3332126"/>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 name="Rectangle 9">
            <a:extLst>
              <a:ext uri="{FF2B5EF4-FFF2-40B4-BE49-F238E27FC236}">
                <a16:creationId xmlns:a16="http://schemas.microsoft.com/office/drawing/2014/main" id="{1D1540E8-5A33-443E-A510-0FD0081EEDD7}"/>
              </a:ext>
            </a:extLst>
          </p:cNvPr>
          <p:cNvSpPr/>
          <p:nvPr/>
        </p:nvSpPr>
        <p:spPr>
          <a:xfrm>
            <a:off x="5105400" y="4094126"/>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1" name="Oval 10">
            <a:extLst>
              <a:ext uri="{FF2B5EF4-FFF2-40B4-BE49-F238E27FC236}">
                <a16:creationId xmlns:a16="http://schemas.microsoft.com/office/drawing/2014/main" id="{1E634796-A583-4CE9-9914-A1515FE3C877}"/>
              </a:ext>
            </a:extLst>
          </p:cNvPr>
          <p:cNvSpPr/>
          <p:nvPr/>
        </p:nvSpPr>
        <p:spPr>
          <a:xfrm>
            <a:off x="7315200" y="2417726"/>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2" name="Oval 11">
            <a:extLst>
              <a:ext uri="{FF2B5EF4-FFF2-40B4-BE49-F238E27FC236}">
                <a16:creationId xmlns:a16="http://schemas.microsoft.com/office/drawing/2014/main" id="{D1D4CF2D-C4B5-45E4-9B64-011E3C729A6E}"/>
              </a:ext>
            </a:extLst>
          </p:cNvPr>
          <p:cNvSpPr/>
          <p:nvPr/>
        </p:nvSpPr>
        <p:spPr>
          <a:xfrm>
            <a:off x="6553200" y="3103526"/>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3" name="Oval 12">
            <a:extLst>
              <a:ext uri="{FF2B5EF4-FFF2-40B4-BE49-F238E27FC236}">
                <a16:creationId xmlns:a16="http://schemas.microsoft.com/office/drawing/2014/main" id="{C6736A06-2130-4E50-BBAC-F75BCEF3EE7C}"/>
              </a:ext>
            </a:extLst>
          </p:cNvPr>
          <p:cNvSpPr/>
          <p:nvPr/>
        </p:nvSpPr>
        <p:spPr>
          <a:xfrm>
            <a:off x="7315200" y="3484526"/>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4" name="Oval 13">
            <a:extLst>
              <a:ext uri="{FF2B5EF4-FFF2-40B4-BE49-F238E27FC236}">
                <a16:creationId xmlns:a16="http://schemas.microsoft.com/office/drawing/2014/main" id="{E75DEC85-025C-47F6-BEB7-3C0D67D0C26F}"/>
              </a:ext>
            </a:extLst>
          </p:cNvPr>
          <p:cNvSpPr/>
          <p:nvPr/>
        </p:nvSpPr>
        <p:spPr>
          <a:xfrm>
            <a:off x="6400800" y="2036726"/>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5" name="Oval 14">
            <a:extLst>
              <a:ext uri="{FF2B5EF4-FFF2-40B4-BE49-F238E27FC236}">
                <a16:creationId xmlns:a16="http://schemas.microsoft.com/office/drawing/2014/main" id="{B322BA90-FC79-48E3-94BB-DEE5E1501301}"/>
              </a:ext>
            </a:extLst>
          </p:cNvPr>
          <p:cNvSpPr/>
          <p:nvPr/>
        </p:nvSpPr>
        <p:spPr>
          <a:xfrm>
            <a:off x="6781800" y="2646326"/>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6" name="Oval 15">
            <a:extLst>
              <a:ext uri="{FF2B5EF4-FFF2-40B4-BE49-F238E27FC236}">
                <a16:creationId xmlns:a16="http://schemas.microsoft.com/office/drawing/2014/main" id="{0FB0F03C-E2F2-4295-9F40-39BA0D3B4150}"/>
              </a:ext>
            </a:extLst>
          </p:cNvPr>
          <p:cNvSpPr/>
          <p:nvPr/>
        </p:nvSpPr>
        <p:spPr>
          <a:xfrm>
            <a:off x="6400800" y="3941726"/>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cxnSp>
        <p:nvCxnSpPr>
          <p:cNvPr id="17" name="Straight Connector 16">
            <a:extLst>
              <a:ext uri="{FF2B5EF4-FFF2-40B4-BE49-F238E27FC236}">
                <a16:creationId xmlns:a16="http://schemas.microsoft.com/office/drawing/2014/main" id="{1E102C03-03BB-40EC-863F-06396D9ADD6C}"/>
              </a:ext>
            </a:extLst>
          </p:cNvPr>
          <p:cNvCxnSpPr/>
          <p:nvPr/>
        </p:nvCxnSpPr>
        <p:spPr>
          <a:xfrm rot="16200000" flipH="1">
            <a:off x="4191000" y="2951126"/>
            <a:ext cx="3276600" cy="533400"/>
          </a:xfrm>
          <a:prstGeom prst="line">
            <a:avLst/>
          </a:prstGeom>
          <a:ln w="38100">
            <a:solidFill>
              <a:srgbClr val="CC0099"/>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75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8C95A4-628E-4463-B140-8100B7AC2731}"/>
              </a:ext>
            </a:extLst>
          </p:cNvPr>
          <p:cNvSpPr>
            <a:spLocks noGrp="1"/>
          </p:cNvSpPr>
          <p:nvPr>
            <p:ph type="title"/>
          </p:nvPr>
        </p:nvSpPr>
        <p:spPr/>
        <p:txBody>
          <a:bodyPr/>
          <a:lstStyle/>
          <a:p>
            <a:r>
              <a:rPr lang="en-US" altLang="en-US" dirty="0"/>
              <a:t>Classifiers: Linear SVM</a:t>
            </a:r>
            <a:endParaRPr lang="en-US" dirty="0"/>
          </a:p>
        </p:txBody>
      </p:sp>
      <p:grpSp>
        <p:nvGrpSpPr>
          <p:cNvPr id="4" name="Group 14">
            <a:extLst>
              <a:ext uri="{FF2B5EF4-FFF2-40B4-BE49-F238E27FC236}">
                <a16:creationId xmlns:a16="http://schemas.microsoft.com/office/drawing/2014/main" id="{9AEFA5C8-8C81-4220-97B0-0F2D8A0852D4}"/>
              </a:ext>
            </a:extLst>
          </p:cNvPr>
          <p:cNvGrpSpPr>
            <a:grpSpLocks/>
          </p:cNvGrpSpPr>
          <p:nvPr/>
        </p:nvGrpSpPr>
        <p:grpSpPr bwMode="auto">
          <a:xfrm>
            <a:off x="5562600" y="1524000"/>
            <a:ext cx="4038600" cy="3417888"/>
            <a:chOff x="4267200" y="2667000"/>
            <a:chExt cx="4038600" cy="3417332"/>
          </a:xfrm>
        </p:grpSpPr>
        <p:sp>
          <p:nvSpPr>
            <p:cNvPr id="5" name="TextBox 15">
              <a:extLst>
                <a:ext uri="{FF2B5EF4-FFF2-40B4-BE49-F238E27FC236}">
                  <a16:creationId xmlns:a16="http://schemas.microsoft.com/office/drawing/2014/main" id="{D29B0A27-EEE8-44A7-9BFB-C8E1EC4D5AD8}"/>
                </a:ext>
              </a:extLst>
            </p:cNvPr>
            <p:cNvSpPr txBox="1">
              <a:spLocks noChangeArrowheads="1"/>
            </p:cNvSpPr>
            <p:nvPr/>
          </p:nvSpPr>
          <p:spPr bwMode="auto">
            <a:xfrm>
              <a:off x="6553200" y="35052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6" name="TextBox 16">
              <a:extLst>
                <a:ext uri="{FF2B5EF4-FFF2-40B4-BE49-F238E27FC236}">
                  <a16:creationId xmlns:a16="http://schemas.microsoft.com/office/drawing/2014/main" id="{B2E2B378-4158-49C1-86AC-E626B2CF73F2}"/>
                </a:ext>
              </a:extLst>
            </p:cNvPr>
            <p:cNvSpPr txBox="1">
              <a:spLocks noChangeArrowheads="1"/>
            </p:cNvSpPr>
            <p:nvPr/>
          </p:nvSpPr>
          <p:spPr bwMode="auto">
            <a:xfrm>
              <a:off x="7086600" y="35052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 name="TextBox 17">
              <a:extLst>
                <a:ext uri="{FF2B5EF4-FFF2-40B4-BE49-F238E27FC236}">
                  <a16:creationId xmlns:a16="http://schemas.microsoft.com/office/drawing/2014/main" id="{4D0ED361-7EC9-4464-9465-3A3EC2D369B9}"/>
                </a:ext>
              </a:extLst>
            </p:cNvPr>
            <p:cNvSpPr txBox="1">
              <a:spLocks noChangeArrowheads="1"/>
            </p:cNvSpPr>
            <p:nvPr/>
          </p:nvSpPr>
          <p:spPr bwMode="auto">
            <a:xfrm>
              <a:off x="7086600" y="4191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8" name="TextBox 18">
              <a:extLst>
                <a:ext uri="{FF2B5EF4-FFF2-40B4-BE49-F238E27FC236}">
                  <a16:creationId xmlns:a16="http://schemas.microsoft.com/office/drawing/2014/main" id="{226520BE-7C81-4F2D-9A3B-BA3867E922AB}"/>
                </a:ext>
              </a:extLst>
            </p:cNvPr>
            <p:cNvSpPr txBox="1">
              <a:spLocks noChangeArrowheads="1"/>
            </p:cNvSpPr>
            <p:nvPr/>
          </p:nvSpPr>
          <p:spPr bwMode="auto">
            <a:xfrm>
              <a:off x="7620000" y="4038600"/>
              <a:ext cx="228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9" name="TextBox 19">
              <a:extLst>
                <a:ext uri="{FF2B5EF4-FFF2-40B4-BE49-F238E27FC236}">
                  <a16:creationId xmlns:a16="http://schemas.microsoft.com/office/drawing/2014/main" id="{E76B5A7C-B42F-4457-B384-26C10D9B8CEE}"/>
                </a:ext>
              </a:extLst>
            </p:cNvPr>
            <p:cNvSpPr txBox="1">
              <a:spLocks noChangeArrowheads="1"/>
            </p:cNvSpPr>
            <p:nvPr/>
          </p:nvSpPr>
          <p:spPr bwMode="auto">
            <a:xfrm>
              <a:off x="5257800" y="28956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10" name="TextBox 20">
              <a:extLst>
                <a:ext uri="{FF2B5EF4-FFF2-40B4-BE49-F238E27FC236}">
                  <a16:creationId xmlns:a16="http://schemas.microsoft.com/office/drawing/2014/main" id="{2DD04F46-9B6E-45EE-BB78-3CBC74992FFE}"/>
                </a:ext>
              </a:extLst>
            </p:cNvPr>
            <p:cNvSpPr txBox="1">
              <a:spLocks noChangeArrowheads="1"/>
            </p:cNvSpPr>
            <p:nvPr/>
          </p:nvSpPr>
          <p:spPr bwMode="auto">
            <a:xfrm>
              <a:off x="5257800" y="3429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11" name="TextBox 21">
              <a:extLst>
                <a:ext uri="{FF2B5EF4-FFF2-40B4-BE49-F238E27FC236}">
                  <a16:creationId xmlns:a16="http://schemas.microsoft.com/office/drawing/2014/main" id="{A82D9764-04F0-41EB-A3FA-56AAA7FD2BC2}"/>
                </a:ext>
              </a:extLst>
            </p:cNvPr>
            <p:cNvSpPr txBox="1">
              <a:spLocks noChangeArrowheads="1"/>
            </p:cNvSpPr>
            <p:nvPr/>
          </p:nvSpPr>
          <p:spPr bwMode="auto">
            <a:xfrm>
              <a:off x="6248400" y="3048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12" name="TextBox 22">
              <a:extLst>
                <a:ext uri="{FF2B5EF4-FFF2-40B4-BE49-F238E27FC236}">
                  <a16:creationId xmlns:a16="http://schemas.microsoft.com/office/drawing/2014/main" id="{531BAF2F-F829-43B4-B20A-3BF10B82316A}"/>
                </a:ext>
              </a:extLst>
            </p:cNvPr>
            <p:cNvSpPr txBox="1">
              <a:spLocks noChangeArrowheads="1"/>
            </p:cNvSpPr>
            <p:nvPr/>
          </p:nvSpPr>
          <p:spPr bwMode="auto">
            <a:xfrm>
              <a:off x="5715000" y="368046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13" name="TextBox 23">
              <a:extLst>
                <a:ext uri="{FF2B5EF4-FFF2-40B4-BE49-F238E27FC236}">
                  <a16:creationId xmlns:a16="http://schemas.microsoft.com/office/drawing/2014/main" id="{0DD755BD-1749-42F7-8D6B-CA2134DFC10B}"/>
                </a:ext>
              </a:extLst>
            </p:cNvPr>
            <p:cNvSpPr txBox="1">
              <a:spLocks noChangeArrowheads="1"/>
            </p:cNvSpPr>
            <p:nvPr/>
          </p:nvSpPr>
          <p:spPr bwMode="auto">
            <a:xfrm>
              <a:off x="6172200" y="33528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14" name="TextBox 24">
              <a:extLst>
                <a:ext uri="{FF2B5EF4-FFF2-40B4-BE49-F238E27FC236}">
                  <a16:creationId xmlns:a16="http://schemas.microsoft.com/office/drawing/2014/main" id="{254BD2E2-BE6F-4684-9D5C-74E927FD3580}"/>
                </a:ext>
              </a:extLst>
            </p:cNvPr>
            <p:cNvSpPr txBox="1">
              <a:spLocks noChangeArrowheads="1"/>
            </p:cNvSpPr>
            <p:nvPr/>
          </p:nvSpPr>
          <p:spPr bwMode="auto">
            <a:xfrm>
              <a:off x="6553200" y="44196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15" name="TextBox 25">
              <a:extLst>
                <a:ext uri="{FF2B5EF4-FFF2-40B4-BE49-F238E27FC236}">
                  <a16:creationId xmlns:a16="http://schemas.microsoft.com/office/drawing/2014/main" id="{9AFE1CC2-E675-405B-B13F-E572F0B85A9E}"/>
                </a:ext>
              </a:extLst>
            </p:cNvPr>
            <p:cNvSpPr txBox="1">
              <a:spLocks noChangeArrowheads="1"/>
            </p:cNvSpPr>
            <p:nvPr/>
          </p:nvSpPr>
          <p:spPr bwMode="auto">
            <a:xfrm>
              <a:off x="5181600" y="46482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16" name="TextBox 26">
              <a:extLst>
                <a:ext uri="{FF2B5EF4-FFF2-40B4-BE49-F238E27FC236}">
                  <a16:creationId xmlns:a16="http://schemas.microsoft.com/office/drawing/2014/main" id="{B15DDC4E-AE5F-44D1-BED9-E4BD787EA07C}"/>
                </a:ext>
              </a:extLst>
            </p:cNvPr>
            <p:cNvSpPr txBox="1">
              <a:spLocks noChangeArrowheads="1"/>
            </p:cNvSpPr>
            <p:nvPr/>
          </p:nvSpPr>
          <p:spPr bwMode="auto">
            <a:xfrm>
              <a:off x="5334000" y="41148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17" name="TextBox 27">
              <a:extLst>
                <a:ext uri="{FF2B5EF4-FFF2-40B4-BE49-F238E27FC236}">
                  <a16:creationId xmlns:a16="http://schemas.microsoft.com/office/drawing/2014/main" id="{6877C098-BDD3-4CF1-85EE-E2F15B80605B}"/>
                </a:ext>
              </a:extLst>
            </p:cNvPr>
            <p:cNvSpPr txBox="1">
              <a:spLocks noChangeArrowheads="1"/>
            </p:cNvSpPr>
            <p:nvPr/>
          </p:nvSpPr>
          <p:spPr bwMode="auto">
            <a:xfrm>
              <a:off x="5943600" y="50292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18" name="TextBox 28">
              <a:extLst>
                <a:ext uri="{FF2B5EF4-FFF2-40B4-BE49-F238E27FC236}">
                  <a16:creationId xmlns:a16="http://schemas.microsoft.com/office/drawing/2014/main" id="{D7DCE023-D481-4CCF-A503-2C378F68B58C}"/>
                </a:ext>
              </a:extLst>
            </p:cNvPr>
            <p:cNvSpPr txBox="1">
              <a:spLocks noChangeArrowheads="1"/>
            </p:cNvSpPr>
            <p:nvPr/>
          </p:nvSpPr>
          <p:spPr bwMode="auto">
            <a:xfrm>
              <a:off x="6019800" y="43434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cxnSp>
          <p:nvCxnSpPr>
            <p:cNvPr id="19" name="Straight Arrow Connector 18">
              <a:extLst>
                <a:ext uri="{FF2B5EF4-FFF2-40B4-BE49-F238E27FC236}">
                  <a16:creationId xmlns:a16="http://schemas.microsoft.com/office/drawing/2014/main" id="{F9CDAD91-5EE4-4519-B11E-4489F87EE7B0}"/>
                </a:ext>
              </a:extLst>
            </p:cNvPr>
            <p:cNvCxnSpPr/>
            <p:nvPr/>
          </p:nvCxnSpPr>
          <p:spPr>
            <a:xfrm rot="5400000" flipH="1" flipV="1">
              <a:off x="3389555" y="4152658"/>
              <a:ext cx="2972904"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2E1535A-F90E-40FC-BE9A-6ED78C668F6E}"/>
                </a:ext>
              </a:extLst>
            </p:cNvPr>
            <p:cNvCxnSpPr/>
            <p:nvPr/>
          </p:nvCxnSpPr>
          <p:spPr>
            <a:xfrm flipV="1">
              <a:off x="4876800" y="5638317"/>
              <a:ext cx="3429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32">
              <a:extLst>
                <a:ext uri="{FF2B5EF4-FFF2-40B4-BE49-F238E27FC236}">
                  <a16:creationId xmlns:a16="http://schemas.microsoft.com/office/drawing/2014/main" id="{BEEF96D4-2B3B-475D-B899-1434B1EB0EE9}"/>
                </a:ext>
              </a:extLst>
            </p:cNvPr>
            <p:cNvSpPr txBox="1">
              <a:spLocks noChangeArrowheads="1"/>
            </p:cNvSpPr>
            <p:nvPr/>
          </p:nvSpPr>
          <p:spPr bwMode="auto">
            <a:xfrm>
              <a:off x="4267200" y="5181600"/>
              <a:ext cx="4283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latin typeface="Arial" panose="020B0604020202020204" pitchFamily="34" charset="0"/>
                </a:rPr>
                <a:t>x2</a:t>
              </a:r>
            </a:p>
          </p:txBody>
        </p:sp>
        <p:sp>
          <p:nvSpPr>
            <p:cNvPr id="22" name="TextBox 33">
              <a:extLst>
                <a:ext uri="{FF2B5EF4-FFF2-40B4-BE49-F238E27FC236}">
                  <a16:creationId xmlns:a16="http://schemas.microsoft.com/office/drawing/2014/main" id="{D0CDD3D8-BD8D-42F8-8392-2FCA6CB40929}"/>
                </a:ext>
              </a:extLst>
            </p:cNvPr>
            <p:cNvSpPr txBox="1">
              <a:spLocks noChangeArrowheads="1"/>
            </p:cNvSpPr>
            <p:nvPr/>
          </p:nvSpPr>
          <p:spPr bwMode="auto">
            <a:xfrm>
              <a:off x="5105400" y="5715000"/>
              <a:ext cx="4283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latin typeface="Arial" panose="020B0604020202020204" pitchFamily="34" charset="0"/>
                </a:rPr>
                <a:t>x1</a:t>
              </a:r>
            </a:p>
          </p:txBody>
        </p:sp>
      </p:grpSp>
      <p:cxnSp>
        <p:nvCxnSpPr>
          <p:cNvPr id="23" name="Straight Connector 22">
            <a:extLst>
              <a:ext uri="{FF2B5EF4-FFF2-40B4-BE49-F238E27FC236}">
                <a16:creationId xmlns:a16="http://schemas.microsoft.com/office/drawing/2014/main" id="{55610349-8AD5-4200-98AA-DCDBECB6A22E}"/>
              </a:ext>
            </a:extLst>
          </p:cNvPr>
          <p:cNvCxnSpPr/>
          <p:nvPr/>
        </p:nvCxnSpPr>
        <p:spPr>
          <a:xfrm>
            <a:off x="5791200" y="2438400"/>
            <a:ext cx="4038600" cy="152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92DA525-439E-473D-8F90-DC20096ABE74}"/>
              </a:ext>
            </a:extLst>
          </p:cNvPr>
          <p:cNvCxnSpPr/>
          <p:nvPr/>
        </p:nvCxnSpPr>
        <p:spPr>
          <a:xfrm>
            <a:off x="5943600" y="2293938"/>
            <a:ext cx="4038600" cy="1524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5E41954-CE06-43F0-A276-17B89BB61BD7}"/>
              </a:ext>
            </a:extLst>
          </p:cNvPr>
          <p:cNvCxnSpPr/>
          <p:nvPr/>
        </p:nvCxnSpPr>
        <p:spPr>
          <a:xfrm>
            <a:off x="5856288" y="2655888"/>
            <a:ext cx="4038600" cy="1524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AD8ED422-7784-47A3-8DB8-793B2F5D16AF}"/>
              </a:ext>
            </a:extLst>
          </p:cNvPr>
          <p:cNvSpPr/>
          <p:nvPr/>
        </p:nvSpPr>
        <p:spPr>
          <a:xfrm>
            <a:off x="7064375" y="2609850"/>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7" name="Oval 26">
            <a:extLst>
              <a:ext uri="{FF2B5EF4-FFF2-40B4-BE49-F238E27FC236}">
                <a16:creationId xmlns:a16="http://schemas.microsoft.com/office/drawing/2014/main" id="{E507E9C1-1261-49C1-A20B-8C8E29C9013E}"/>
              </a:ext>
            </a:extLst>
          </p:cNvPr>
          <p:cNvSpPr/>
          <p:nvPr/>
        </p:nvSpPr>
        <p:spPr>
          <a:xfrm>
            <a:off x="8423275" y="3124200"/>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8" name="Oval 27">
            <a:extLst>
              <a:ext uri="{FF2B5EF4-FFF2-40B4-BE49-F238E27FC236}">
                <a16:creationId xmlns:a16="http://schemas.microsoft.com/office/drawing/2014/main" id="{4B2CBB60-46FB-470B-8449-F6FDE0810316}"/>
              </a:ext>
            </a:extLst>
          </p:cNvPr>
          <p:cNvSpPr/>
          <p:nvPr/>
        </p:nvSpPr>
        <p:spPr>
          <a:xfrm>
            <a:off x="7902575" y="3352800"/>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29" name="Straight Arrow Connector 28">
            <a:extLst>
              <a:ext uri="{FF2B5EF4-FFF2-40B4-BE49-F238E27FC236}">
                <a16:creationId xmlns:a16="http://schemas.microsoft.com/office/drawing/2014/main" id="{A5A6FF23-59AC-4356-808A-1CAEE06E2FE9}"/>
              </a:ext>
            </a:extLst>
          </p:cNvPr>
          <p:cNvCxnSpPr/>
          <p:nvPr/>
        </p:nvCxnSpPr>
        <p:spPr>
          <a:xfrm rot="10800000" flipV="1">
            <a:off x="7696200" y="2038350"/>
            <a:ext cx="533400" cy="3048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96AE27D4-E1F9-49FB-8BF1-F6BA317A5CD0}"/>
              </a:ext>
            </a:extLst>
          </p:cNvPr>
          <p:cNvSpPr txBox="1">
            <a:spLocks/>
          </p:cNvSpPr>
          <p:nvPr/>
        </p:nvSpPr>
        <p:spPr bwMode="auto">
          <a:xfrm>
            <a:off x="1295400" y="4876800"/>
            <a:ext cx="86868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altLang="en-US" dirty="0"/>
              <a:t>Find a </a:t>
            </a:r>
            <a:r>
              <a:rPr lang="en-US" altLang="en-US" i="1" dirty="0"/>
              <a:t>linear function </a:t>
            </a:r>
            <a:r>
              <a:rPr lang="en-US" altLang="en-US" dirty="0"/>
              <a:t>to separate the classes:</a:t>
            </a:r>
          </a:p>
          <a:p>
            <a:pPr>
              <a:defRPr/>
            </a:pPr>
            <a:endParaRPr lang="en-US" altLang="en-US" sz="1200" dirty="0"/>
          </a:p>
          <a:p>
            <a:pPr algn="ctr">
              <a:buFontTx/>
              <a:buNone/>
              <a:defRPr/>
            </a:pPr>
            <a:r>
              <a:rPr lang="en-US" altLang="en-US" dirty="0">
                <a:solidFill>
                  <a:srgbClr val="0000FF"/>
                </a:solidFill>
              </a:rPr>
              <a:t>	f(</a:t>
            </a:r>
            <a:r>
              <a:rPr lang="en-US" altLang="en-US" b="1" dirty="0">
                <a:solidFill>
                  <a:srgbClr val="0000FF"/>
                </a:solidFill>
              </a:rPr>
              <a:t>x</a:t>
            </a:r>
            <a:r>
              <a:rPr lang="en-US" altLang="en-US" dirty="0">
                <a:solidFill>
                  <a:srgbClr val="0000FF"/>
                </a:solidFill>
              </a:rPr>
              <a:t>) = </a:t>
            </a:r>
            <a:r>
              <a:rPr lang="en-US" altLang="en-US" dirty="0" err="1">
                <a:solidFill>
                  <a:srgbClr val="0000FF"/>
                </a:solidFill>
              </a:rPr>
              <a:t>sgn</a:t>
            </a:r>
            <a:r>
              <a:rPr lang="en-US" altLang="en-US" dirty="0">
                <a:solidFill>
                  <a:srgbClr val="0000FF"/>
                </a:solidFill>
              </a:rPr>
              <a:t>(</a:t>
            </a:r>
            <a:r>
              <a:rPr lang="en-US" altLang="en-US" b="1" dirty="0">
                <a:solidFill>
                  <a:srgbClr val="0000FF"/>
                </a:solidFill>
              </a:rPr>
              <a:t>w </a:t>
            </a:r>
            <a:r>
              <a:rPr lang="en-US" altLang="en-US" dirty="0">
                <a:solidFill>
                  <a:srgbClr val="0000FF"/>
                </a:solidFill>
                <a:sym typeface="Symbol" pitchFamily="18" charset="2"/>
              </a:rPr>
              <a:t> </a:t>
            </a:r>
            <a:r>
              <a:rPr lang="en-US" altLang="en-US" b="1" dirty="0">
                <a:solidFill>
                  <a:srgbClr val="0000FF"/>
                </a:solidFill>
              </a:rPr>
              <a:t>x </a:t>
            </a:r>
            <a:r>
              <a:rPr lang="en-US" altLang="en-US" dirty="0">
                <a:solidFill>
                  <a:srgbClr val="0000FF"/>
                </a:solidFill>
              </a:rPr>
              <a:t>+ b)</a:t>
            </a:r>
          </a:p>
        </p:txBody>
      </p:sp>
    </p:spTree>
    <p:extLst>
      <p:ext uri="{BB962C8B-B14F-4D97-AF65-F5344CB8AC3E}">
        <p14:creationId xmlns:p14="http://schemas.microsoft.com/office/powerpoint/2010/main" val="1706303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8C95A4-628E-4463-B140-8100B7AC2731}"/>
              </a:ext>
            </a:extLst>
          </p:cNvPr>
          <p:cNvSpPr>
            <a:spLocks noGrp="1"/>
          </p:cNvSpPr>
          <p:nvPr>
            <p:ph type="title"/>
          </p:nvPr>
        </p:nvSpPr>
        <p:spPr/>
        <p:txBody>
          <a:bodyPr/>
          <a:lstStyle/>
          <a:p>
            <a:r>
              <a:rPr lang="en-US" altLang="en-US" dirty="0"/>
              <a:t>Classifiers: Linear SVM</a:t>
            </a:r>
            <a:endParaRPr lang="en-US" dirty="0"/>
          </a:p>
        </p:txBody>
      </p:sp>
      <p:sp>
        <p:nvSpPr>
          <p:cNvPr id="31" name="Line 4">
            <a:extLst>
              <a:ext uri="{FF2B5EF4-FFF2-40B4-BE49-F238E27FC236}">
                <a16:creationId xmlns:a16="http://schemas.microsoft.com/office/drawing/2014/main" id="{E240FA07-9394-4F41-BBB5-FDB28F313A6B}"/>
              </a:ext>
            </a:extLst>
          </p:cNvPr>
          <p:cNvSpPr>
            <a:spLocks noChangeShapeType="1"/>
          </p:cNvSpPr>
          <p:nvPr/>
        </p:nvSpPr>
        <p:spPr bwMode="auto">
          <a:xfrm flipV="1">
            <a:off x="3549650" y="3576648"/>
            <a:ext cx="0" cy="30416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 name="Line 5">
            <a:extLst>
              <a:ext uri="{FF2B5EF4-FFF2-40B4-BE49-F238E27FC236}">
                <a16:creationId xmlns:a16="http://schemas.microsoft.com/office/drawing/2014/main" id="{36C50A0D-D38C-4977-A5CE-7FE6F3020672}"/>
              </a:ext>
            </a:extLst>
          </p:cNvPr>
          <p:cNvSpPr>
            <a:spLocks noChangeShapeType="1"/>
          </p:cNvSpPr>
          <p:nvPr/>
        </p:nvSpPr>
        <p:spPr bwMode="auto">
          <a:xfrm flipV="1">
            <a:off x="1928813" y="5187961"/>
            <a:ext cx="3319462"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AutoShape 6">
            <a:extLst>
              <a:ext uri="{FF2B5EF4-FFF2-40B4-BE49-F238E27FC236}">
                <a16:creationId xmlns:a16="http://schemas.microsoft.com/office/drawing/2014/main" id="{73E6D483-6B62-4447-9345-D1C3CFEBC30D}"/>
              </a:ext>
            </a:extLst>
          </p:cNvPr>
          <p:cNvSpPr>
            <a:spLocks noChangeArrowheads="1"/>
          </p:cNvSpPr>
          <p:nvPr/>
        </p:nvSpPr>
        <p:spPr bwMode="auto">
          <a:xfrm>
            <a:off x="3579813" y="440849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34" name="AutoShape 7">
            <a:extLst>
              <a:ext uri="{FF2B5EF4-FFF2-40B4-BE49-F238E27FC236}">
                <a16:creationId xmlns:a16="http://schemas.microsoft.com/office/drawing/2014/main" id="{BD5CAF27-65C4-478B-9F20-69A4E4831FCB}"/>
              </a:ext>
            </a:extLst>
          </p:cNvPr>
          <p:cNvSpPr>
            <a:spLocks noChangeArrowheads="1"/>
          </p:cNvSpPr>
          <p:nvPr/>
        </p:nvSpPr>
        <p:spPr bwMode="auto">
          <a:xfrm>
            <a:off x="3005138" y="4765686"/>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35" name="AutoShape 8">
            <a:extLst>
              <a:ext uri="{FF2B5EF4-FFF2-40B4-BE49-F238E27FC236}">
                <a16:creationId xmlns:a16="http://schemas.microsoft.com/office/drawing/2014/main" id="{0BB3C287-B6A5-45FC-96A7-658DE6A3132E}"/>
              </a:ext>
            </a:extLst>
          </p:cNvPr>
          <p:cNvSpPr>
            <a:spLocks noChangeArrowheads="1"/>
          </p:cNvSpPr>
          <p:nvPr/>
        </p:nvSpPr>
        <p:spPr bwMode="auto">
          <a:xfrm>
            <a:off x="3157538" y="5311786"/>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36" name="AutoShape 9">
            <a:extLst>
              <a:ext uri="{FF2B5EF4-FFF2-40B4-BE49-F238E27FC236}">
                <a16:creationId xmlns:a16="http://schemas.microsoft.com/office/drawing/2014/main" id="{39CEF53F-B36E-4C5C-9AAB-65BCF5C6FFE8}"/>
              </a:ext>
            </a:extLst>
          </p:cNvPr>
          <p:cNvSpPr>
            <a:spLocks noChangeArrowheads="1"/>
          </p:cNvSpPr>
          <p:nvPr/>
        </p:nvSpPr>
        <p:spPr bwMode="auto">
          <a:xfrm>
            <a:off x="3690938" y="5788036"/>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37" name="AutoShape 10">
            <a:extLst>
              <a:ext uri="{FF2B5EF4-FFF2-40B4-BE49-F238E27FC236}">
                <a16:creationId xmlns:a16="http://schemas.microsoft.com/office/drawing/2014/main" id="{2A2B68A2-0F0C-469A-85DF-8FD8468DB0CD}"/>
              </a:ext>
            </a:extLst>
          </p:cNvPr>
          <p:cNvSpPr>
            <a:spLocks noChangeArrowheads="1"/>
          </p:cNvSpPr>
          <p:nvPr/>
        </p:nvSpPr>
        <p:spPr bwMode="auto">
          <a:xfrm>
            <a:off x="3271838" y="4454536"/>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38" name="AutoShape 11">
            <a:extLst>
              <a:ext uri="{FF2B5EF4-FFF2-40B4-BE49-F238E27FC236}">
                <a16:creationId xmlns:a16="http://schemas.microsoft.com/office/drawing/2014/main" id="{50A1FD51-AE4C-46DC-8B90-339783891E81}"/>
              </a:ext>
            </a:extLst>
          </p:cNvPr>
          <p:cNvSpPr>
            <a:spLocks noChangeArrowheads="1"/>
          </p:cNvSpPr>
          <p:nvPr/>
        </p:nvSpPr>
        <p:spPr bwMode="auto">
          <a:xfrm>
            <a:off x="2776538" y="5083186"/>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39" name="AutoShape 12">
            <a:extLst>
              <a:ext uri="{FF2B5EF4-FFF2-40B4-BE49-F238E27FC236}">
                <a16:creationId xmlns:a16="http://schemas.microsoft.com/office/drawing/2014/main" id="{617D1F42-DAF6-4880-92A3-D105926A8DB8}"/>
              </a:ext>
            </a:extLst>
          </p:cNvPr>
          <p:cNvSpPr>
            <a:spLocks noChangeArrowheads="1"/>
          </p:cNvSpPr>
          <p:nvPr/>
        </p:nvSpPr>
        <p:spPr bwMode="auto">
          <a:xfrm>
            <a:off x="3195638" y="5826136"/>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40" name="AutoShape 13">
            <a:extLst>
              <a:ext uri="{FF2B5EF4-FFF2-40B4-BE49-F238E27FC236}">
                <a16:creationId xmlns:a16="http://schemas.microsoft.com/office/drawing/2014/main" id="{CD5A8A79-ECC3-4D66-A161-D005586E8C15}"/>
              </a:ext>
            </a:extLst>
          </p:cNvPr>
          <p:cNvSpPr>
            <a:spLocks noChangeArrowheads="1"/>
          </p:cNvSpPr>
          <p:nvPr/>
        </p:nvSpPr>
        <p:spPr bwMode="auto">
          <a:xfrm>
            <a:off x="3690938" y="4854586"/>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41" name="AutoShape 14">
            <a:extLst>
              <a:ext uri="{FF2B5EF4-FFF2-40B4-BE49-F238E27FC236}">
                <a16:creationId xmlns:a16="http://schemas.microsoft.com/office/drawing/2014/main" id="{4CAFE9D5-1922-49E5-AB11-79248912D198}"/>
              </a:ext>
            </a:extLst>
          </p:cNvPr>
          <p:cNvSpPr>
            <a:spLocks noChangeArrowheads="1"/>
          </p:cNvSpPr>
          <p:nvPr/>
        </p:nvSpPr>
        <p:spPr bwMode="auto">
          <a:xfrm>
            <a:off x="4592638" y="4841886"/>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42" name="AutoShape 15">
            <a:extLst>
              <a:ext uri="{FF2B5EF4-FFF2-40B4-BE49-F238E27FC236}">
                <a16:creationId xmlns:a16="http://schemas.microsoft.com/office/drawing/2014/main" id="{F943ACC0-DD83-4776-8C19-5FB0AD5270AF}"/>
              </a:ext>
            </a:extLst>
          </p:cNvPr>
          <p:cNvSpPr>
            <a:spLocks noChangeArrowheads="1"/>
          </p:cNvSpPr>
          <p:nvPr/>
        </p:nvSpPr>
        <p:spPr bwMode="auto">
          <a:xfrm>
            <a:off x="4452938" y="6054736"/>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43" name="AutoShape 16">
            <a:extLst>
              <a:ext uri="{FF2B5EF4-FFF2-40B4-BE49-F238E27FC236}">
                <a16:creationId xmlns:a16="http://schemas.microsoft.com/office/drawing/2014/main" id="{C5440D71-B60D-480A-8D48-8AD1CCD5B61B}"/>
              </a:ext>
            </a:extLst>
          </p:cNvPr>
          <p:cNvSpPr>
            <a:spLocks noChangeArrowheads="1"/>
          </p:cNvSpPr>
          <p:nvPr/>
        </p:nvSpPr>
        <p:spPr bwMode="auto">
          <a:xfrm>
            <a:off x="2205038" y="4968886"/>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44" name="AutoShape 17">
            <a:extLst>
              <a:ext uri="{FF2B5EF4-FFF2-40B4-BE49-F238E27FC236}">
                <a16:creationId xmlns:a16="http://schemas.microsoft.com/office/drawing/2014/main" id="{7C800334-CF50-40BB-9053-9550DAC247DD}"/>
              </a:ext>
            </a:extLst>
          </p:cNvPr>
          <p:cNvSpPr>
            <a:spLocks noChangeArrowheads="1"/>
          </p:cNvSpPr>
          <p:nvPr/>
        </p:nvSpPr>
        <p:spPr bwMode="auto">
          <a:xfrm>
            <a:off x="3716338" y="6423036"/>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45" name="AutoShape 18">
            <a:extLst>
              <a:ext uri="{FF2B5EF4-FFF2-40B4-BE49-F238E27FC236}">
                <a16:creationId xmlns:a16="http://schemas.microsoft.com/office/drawing/2014/main" id="{FCD169CB-E581-49CF-963B-43941940F815}"/>
              </a:ext>
            </a:extLst>
          </p:cNvPr>
          <p:cNvSpPr>
            <a:spLocks noChangeArrowheads="1"/>
          </p:cNvSpPr>
          <p:nvPr/>
        </p:nvSpPr>
        <p:spPr bwMode="auto">
          <a:xfrm>
            <a:off x="4681538" y="5578486"/>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46" name="AutoShape 19">
            <a:extLst>
              <a:ext uri="{FF2B5EF4-FFF2-40B4-BE49-F238E27FC236}">
                <a16:creationId xmlns:a16="http://schemas.microsoft.com/office/drawing/2014/main" id="{D545B01D-629F-4370-8F49-887BEFF3368F}"/>
              </a:ext>
            </a:extLst>
          </p:cNvPr>
          <p:cNvSpPr>
            <a:spLocks noChangeArrowheads="1"/>
          </p:cNvSpPr>
          <p:nvPr/>
        </p:nvSpPr>
        <p:spPr bwMode="auto">
          <a:xfrm>
            <a:off x="2744788" y="6118236"/>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47" name="AutoShape 20">
            <a:extLst>
              <a:ext uri="{FF2B5EF4-FFF2-40B4-BE49-F238E27FC236}">
                <a16:creationId xmlns:a16="http://schemas.microsoft.com/office/drawing/2014/main" id="{6E91196C-91F4-4894-856C-1337FE223D45}"/>
              </a:ext>
            </a:extLst>
          </p:cNvPr>
          <p:cNvSpPr>
            <a:spLocks noChangeArrowheads="1"/>
          </p:cNvSpPr>
          <p:nvPr/>
        </p:nvSpPr>
        <p:spPr bwMode="auto">
          <a:xfrm>
            <a:off x="2433638" y="5635636"/>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48" name="AutoShape 21">
            <a:extLst>
              <a:ext uri="{FF2B5EF4-FFF2-40B4-BE49-F238E27FC236}">
                <a16:creationId xmlns:a16="http://schemas.microsoft.com/office/drawing/2014/main" id="{BC15560E-B5FC-4D84-825A-8A49884A8F05}"/>
              </a:ext>
            </a:extLst>
          </p:cNvPr>
          <p:cNvSpPr>
            <a:spLocks noChangeArrowheads="1"/>
          </p:cNvSpPr>
          <p:nvPr/>
        </p:nvSpPr>
        <p:spPr bwMode="auto">
          <a:xfrm>
            <a:off x="2490788" y="4111636"/>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49" name="AutoShape 22">
            <a:extLst>
              <a:ext uri="{FF2B5EF4-FFF2-40B4-BE49-F238E27FC236}">
                <a16:creationId xmlns:a16="http://schemas.microsoft.com/office/drawing/2014/main" id="{6E6E4BB9-8851-4431-A78C-B6BD3B52C893}"/>
              </a:ext>
            </a:extLst>
          </p:cNvPr>
          <p:cNvSpPr>
            <a:spLocks noChangeArrowheads="1"/>
          </p:cNvSpPr>
          <p:nvPr/>
        </p:nvSpPr>
        <p:spPr bwMode="auto">
          <a:xfrm>
            <a:off x="3986213" y="524669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50" name="AutoShape 23">
            <a:extLst>
              <a:ext uri="{FF2B5EF4-FFF2-40B4-BE49-F238E27FC236}">
                <a16:creationId xmlns:a16="http://schemas.microsoft.com/office/drawing/2014/main" id="{AECA97ED-6C24-4178-9F09-09109AADB106}"/>
              </a:ext>
            </a:extLst>
          </p:cNvPr>
          <p:cNvSpPr>
            <a:spLocks noChangeArrowheads="1"/>
          </p:cNvSpPr>
          <p:nvPr/>
        </p:nvSpPr>
        <p:spPr bwMode="auto">
          <a:xfrm>
            <a:off x="3605213" y="538004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51" name="AutoShape 24">
            <a:extLst>
              <a:ext uri="{FF2B5EF4-FFF2-40B4-BE49-F238E27FC236}">
                <a16:creationId xmlns:a16="http://schemas.microsoft.com/office/drawing/2014/main" id="{98E100FD-021A-4E94-80B9-6919597CA825}"/>
              </a:ext>
            </a:extLst>
          </p:cNvPr>
          <p:cNvSpPr>
            <a:spLocks noChangeArrowheads="1"/>
          </p:cNvSpPr>
          <p:nvPr/>
        </p:nvSpPr>
        <p:spPr bwMode="auto">
          <a:xfrm>
            <a:off x="3890963" y="414179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52" name="Oval 25">
            <a:extLst>
              <a:ext uri="{FF2B5EF4-FFF2-40B4-BE49-F238E27FC236}">
                <a16:creationId xmlns:a16="http://schemas.microsoft.com/office/drawing/2014/main" id="{1A348F46-FB51-4567-A045-C08487D04E11}"/>
              </a:ext>
            </a:extLst>
          </p:cNvPr>
          <p:cNvSpPr>
            <a:spLocks noChangeArrowheads="1"/>
          </p:cNvSpPr>
          <p:nvPr/>
        </p:nvSpPr>
        <p:spPr bwMode="auto">
          <a:xfrm>
            <a:off x="2595563" y="4227523"/>
            <a:ext cx="1885950" cy="1905000"/>
          </a:xfrm>
          <a:prstGeom prst="ellipse">
            <a:avLst/>
          </a:prstGeom>
          <a:noFill/>
          <a:ln w="15875" algn="ctr">
            <a:solidFill>
              <a:schemeClr val="tx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53" name="AutoShape 26">
            <a:extLst>
              <a:ext uri="{FF2B5EF4-FFF2-40B4-BE49-F238E27FC236}">
                <a16:creationId xmlns:a16="http://schemas.microsoft.com/office/drawing/2014/main" id="{4414F866-47DA-4CE2-9FFC-96E816D44244}"/>
              </a:ext>
            </a:extLst>
          </p:cNvPr>
          <p:cNvSpPr>
            <a:spLocks noChangeArrowheads="1"/>
          </p:cNvSpPr>
          <p:nvPr/>
        </p:nvSpPr>
        <p:spPr bwMode="auto">
          <a:xfrm>
            <a:off x="2643188" y="4264036"/>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54" name="AutoShape 27">
            <a:extLst>
              <a:ext uri="{FF2B5EF4-FFF2-40B4-BE49-F238E27FC236}">
                <a16:creationId xmlns:a16="http://schemas.microsoft.com/office/drawing/2014/main" id="{E42F3506-C681-436C-9621-DFF81F5CABA6}"/>
              </a:ext>
            </a:extLst>
          </p:cNvPr>
          <p:cNvSpPr>
            <a:spLocks noChangeArrowheads="1"/>
          </p:cNvSpPr>
          <p:nvPr/>
        </p:nvSpPr>
        <p:spPr bwMode="auto">
          <a:xfrm>
            <a:off x="4567238" y="4244986"/>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55" name="Line 28">
            <a:extLst>
              <a:ext uri="{FF2B5EF4-FFF2-40B4-BE49-F238E27FC236}">
                <a16:creationId xmlns:a16="http://schemas.microsoft.com/office/drawing/2014/main" id="{9ABCE486-30C6-40F5-86C3-60E8A3BEFD1C}"/>
              </a:ext>
            </a:extLst>
          </p:cNvPr>
          <p:cNvSpPr>
            <a:spLocks noChangeShapeType="1"/>
          </p:cNvSpPr>
          <p:nvPr/>
        </p:nvSpPr>
        <p:spPr bwMode="auto">
          <a:xfrm flipH="1" flipV="1">
            <a:off x="7588250" y="3328998"/>
            <a:ext cx="0" cy="20701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6" name="Line 29">
            <a:extLst>
              <a:ext uri="{FF2B5EF4-FFF2-40B4-BE49-F238E27FC236}">
                <a16:creationId xmlns:a16="http://schemas.microsoft.com/office/drawing/2014/main" id="{CEC99C9E-3F9A-4CA5-9FD2-8F861A54A54D}"/>
              </a:ext>
            </a:extLst>
          </p:cNvPr>
          <p:cNvSpPr>
            <a:spLocks noChangeShapeType="1"/>
          </p:cNvSpPr>
          <p:nvPr/>
        </p:nvSpPr>
        <p:spPr bwMode="auto">
          <a:xfrm>
            <a:off x="7558088" y="5416561"/>
            <a:ext cx="2347912"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7" name="AutoShape 30">
            <a:extLst>
              <a:ext uri="{FF2B5EF4-FFF2-40B4-BE49-F238E27FC236}">
                <a16:creationId xmlns:a16="http://schemas.microsoft.com/office/drawing/2014/main" id="{973FA424-53AA-4C98-9518-86A4CE319913}"/>
              </a:ext>
            </a:extLst>
          </p:cNvPr>
          <p:cNvSpPr>
            <a:spLocks noChangeArrowheads="1"/>
          </p:cNvSpPr>
          <p:nvPr/>
        </p:nvSpPr>
        <p:spPr bwMode="auto">
          <a:xfrm>
            <a:off x="7856538" y="477997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58" name="AutoShape 31">
            <a:extLst>
              <a:ext uri="{FF2B5EF4-FFF2-40B4-BE49-F238E27FC236}">
                <a16:creationId xmlns:a16="http://schemas.microsoft.com/office/drawing/2014/main" id="{C4616010-174F-4C4D-9A8A-524C7B61A71B}"/>
              </a:ext>
            </a:extLst>
          </p:cNvPr>
          <p:cNvSpPr>
            <a:spLocks noChangeArrowheads="1"/>
          </p:cNvSpPr>
          <p:nvPr/>
        </p:nvSpPr>
        <p:spPr bwMode="auto">
          <a:xfrm>
            <a:off x="7281863" y="5137161"/>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59" name="AutoShape 32">
            <a:extLst>
              <a:ext uri="{FF2B5EF4-FFF2-40B4-BE49-F238E27FC236}">
                <a16:creationId xmlns:a16="http://schemas.microsoft.com/office/drawing/2014/main" id="{F9E543D0-7714-4E74-B90A-440BE26C44EC}"/>
              </a:ext>
            </a:extLst>
          </p:cNvPr>
          <p:cNvSpPr>
            <a:spLocks noChangeArrowheads="1"/>
          </p:cNvSpPr>
          <p:nvPr/>
        </p:nvSpPr>
        <p:spPr bwMode="auto">
          <a:xfrm>
            <a:off x="7662863" y="5692786"/>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60" name="AutoShape 33">
            <a:extLst>
              <a:ext uri="{FF2B5EF4-FFF2-40B4-BE49-F238E27FC236}">
                <a16:creationId xmlns:a16="http://schemas.microsoft.com/office/drawing/2014/main" id="{66F58D9B-D33D-4C8F-B289-5E8D68AEDB8F}"/>
              </a:ext>
            </a:extLst>
          </p:cNvPr>
          <p:cNvSpPr>
            <a:spLocks noChangeArrowheads="1"/>
          </p:cNvSpPr>
          <p:nvPr/>
        </p:nvSpPr>
        <p:spPr bwMode="auto">
          <a:xfrm>
            <a:off x="8482013" y="5692786"/>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61" name="AutoShape 34">
            <a:extLst>
              <a:ext uri="{FF2B5EF4-FFF2-40B4-BE49-F238E27FC236}">
                <a16:creationId xmlns:a16="http://schemas.microsoft.com/office/drawing/2014/main" id="{0A4EF717-E02B-4B49-8B54-1945A953DFC1}"/>
              </a:ext>
            </a:extLst>
          </p:cNvPr>
          <p:cNvSpPr>
            <a:spLocks noChangeArrowheads="1"/>
          </p:cNvSpPr>
          <p:nvPr/>
        </p:nvSpPr>
        <p:spPr bwMode="auto">
          <a:xfrm>
            <a:off x="7548563" y="4826011"/>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62" name="AutoShape 35">
            <a:extLst>
              <a:ext uri="{FF2B5EF4-FFF2-40B4-BE49-F238E27FC236}">
                <a16:creationId xmlns:a16="http://schemas.microsoft.com/office/drawing/2014/main" id="{EF1B914C-1D45-45D6-86EE-A7F897447047}"/>
              </a:ext>
            </a:extLst>
          </p:cNvPr>
          <p:cNvSpPr>
            <a:spLocks noChangeArrowheads="1"/>
          </p:cNvSpPr>
          <p:nvPr/>
        </p:nvSpPr>
        <p:spPr bwMode="auto">
          <a:xfrm>
            <a:off x="7758113" y="5102236"/>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63" name="AutoShape 36">
            <a:extLst>
              <a:ext uri="{FF2B5EF4-FFF2-40B4-BE49-F238E27FC236}">
                <a16:creationId xmlns:a16="http://schemas.microsoft.com/office/drawing/2014/main" id="{40FADCA4-0A87-48F8-80D1-40D5515173C5}"/>
              </a:ext>
            </a:extLst>
          </p:cNvPr>
          <p:cNvSpPr>
            <a:spLocks noChangeArrowheads="1"/>
          </p:cNvSpPr>
          <p:nvPr/>
        </p:nvSpPr>
        <p:spPr bwMode="auto">
          <a:xfrm>
            <a:off x="7986713" y="5730886"/>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64" name="AutoShape 37">
            <a:extLst>
              <a:ext uri="{FF2B5EF4-FFF2-40B4-BE49-F238E27FC236}">
                <a16:creationId xmlns:a16="http://schemas.microsoft.com/office/drawing/2014/main" id="{002605B4-9A1C-496B-8611-00ADA9CC2FB5}"/>
              </a:ext>
            </a:extLst>
          </p:cNvPr>
          <p:cNvSpPr>
            <a:spLocks noChangeArrowheads="1"/>
          </p:cNvSpPr>
          <p:nvPr/>
        </p:nvSpPr>
        <p:spPr bwMode="auto">
          <a:xfrm>
            <a:off x="7967663" y="5226061"/>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65" name="AutoShape 38">
            <a:extLst>
              <a:ext uri="{FF2B5EF4-FFF2-40B4-BE49-F238E27FC236}">
                <a16:creationId xmlns:a16="http://schemas.microsoft.com/office/drawing/2014/main" id="{B0A51923-4513-4B8C-89B2-B778489DE8F4}"/>
              </a:ext>
            </a:extLst>
          </p:cNvPr>
          <p:cNvSpPr>
            <a:spLocks noChangeArrowheads="1"/>
          </p:cNvSpPr>
          <p:nvPr/>
        </p:nvSpPr>
        <p:spPr bwMode="auto">
          <a:xfrm>
            <a:off x="9574213" y="4860936"/>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66" name="AutoShape 39">
            <a:extLst>
              <a:ext uri="{FF2B5EF4-FFF2-40B4-BE49-F238E27FC236}">
                <a16:creationId xmlns:a16="http://schemas.microsoft.com/office/drawing/2014/main" id="{B1477AF0-7E83-4BFA-809C-BEB80EB12CF1}"/>
              </a:ext>
            </a:extLst>
          </p:cNvPr>
          <p:cNvSpPr>
            <a:spLocks noChangeArrowheads="1"/>
          </p:cNvSpPr>
          <p:nvPr/>
        </p:nvSpPr>
        <p:spPr bwMode="auto">
          <a:xfrm>
            <a:off x="9434513" y="6073786"/>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67" name="AutoShape 40">
            <a:extLst>
              <a:ext uri="{FF2B5EF4-FFF2-40B4-BE49-F238E27FC236}">
                <a16:creationId xmlns:a16="http://schemas.microsoft.com/office/drawing/2014/main" id="{236E8586-BC58-40FA-83AB-57E2B92CC520}"/>
              </a:ext>
            </a:extLst>
          </p:cNvPr>
          <p:cNvSpPr>
            <a:spLocks noChangeArrowheads="1"/>
          </p:cNvSpPr>
          <p:nvPr/>
        </p:nvSpPr>
        <p:spPr bwMode="auto">
          <a:xfrm>
            <a:off x="8958263" y="3825886"/>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68" name="AutoShape 41">
            <a:extLst>
              <a:ext uri="{FF2B5EF4-FFF2-40B4-BE49-F238E27FC236}">
                <a16:creationId xmlns:a16="http://schemas.microsoft.com/office/drawing/2014/main" id="{5B626576-F8BC-4515-856F-D530649742D5}"/>
              </a:ext>
            </a:extLst>
          </p:cNvPr>
          <p:cNvSpPr>
            <a:spLocks noChangeArrowheads="1"/>
          </p:cNvSpPr>
          <p:nvPr/>
        </p:nvSpPr>
        <p:spPr bwMode="auto">
          <a:xfrm>
            <a:off x="8964613" y="5089536"/>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69" name="AutoShape 42">
            <a:extLst>
              <a:ext uri="{FF2B5EF4-FFF2-40B4-BE49-F238E27FC236}">
                <a16:creationId xmlns:a16="http://schemas.microsoft.com/office/drawing/2014/main" id="{D6A7D7BB-11D2-4151-8D90-3AE8D64D26F2}"/>
              </a:ext>
            </a:extLst>
          </p:cNvPr>
          <p:cNvSpPr>
            <a:spLocks noChangeArrowheads="1"/>
          </p:cNvSpPr>
          <p:nvPr/>
        </p:nvSpPr>
        <p:spPr bwMode="auto">
          <a:xfrm>
            <a:off x="9663113" y="5597536"/>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70" name="AutoShape 43">
            <a:extLst>
              <a:ext uri="{FF2B5EF4-FFF2-40B4-BE49-F238E27FC236}">
                <a16:creationId xmlns:a16="http://schemas.microsoft.com/office/drawing/2014/main" id="{05562183-E075-481C-AC12-7C89D8C250F3}"/>
              </a:ext>
            </a:extLst>
          </p:cNvPr>
          <p:cNvSpPr>
            <a:spLocks noChangeArrowheads="1"/>
          </p:cNvSpPr>
          <p:nvPr/>
        </p:nvSpPr>
        <p:spPr bwMode="auto">
          <a:xfrm>
            <a:off x="8488363" y="4537086"/>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71" name="AutoShape 44">
            <a:extLst>
              <a:ext uri="{FF2B5EF4-FFF2-40B4-BE49-F238E27FC236}">
                <a16:creationId xmlns:a16="http://schemas.microsoft.com/office/drawing/2014/main" id="{F4BE2CF6-FAB2-4346-9C11-57BD1F68EB6A}"/>
              </a:ext>
            </a:extLst>
          </p:cNvPr>
          <p:cNvSpPr>
            <a:spLocks noChangeArrowheads="1"/>
          </p:cNvSpPr>
          <p:nvPr/>
        </p:nvSpPr>
        <p:spPr bwMode="auto">
          <a:xfrm>
            <a:off x="9091613" y="5768986"/>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72" name="AutoShape 45">
            <a:extLst>
              <a:ext uri="{FF2B5EF4-FFF2-40B4-BE49-F238E27FC236}">
                <a16:creationId xmlns:a16="http://schemas.microsoft.com/office/drawing/2014/main" id="{A18FC5EC-5B3D-45D8-9764-3CE2145B0A5E}"/>
              </a:ext>
            </a:extLst>
          </p:cNvPr>
          <p:cNvSpPr>
            <a:spLocks noChangeArrowheads="1"/>
          </p:cNvSpPr>
          <p:nvPr/>
        </p:nvSpPr>
        <p:spPr bwMode="auto">
          <a:xfrm>
            <a:off x="8882063" y="4035436"/>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73" name="AutoShape 46">
            <a:extLst>
              <a:ext uri="{FF2B5EF4-FFF2-40B4-BE49-F238E27FC236}">
                <a16:creationId xmlns:a16="http://schemas.microsoft.com/office/drawing/2014/main" id="{5DE51F8A-661C-42A2-A2BF-B6A241694F75}"/>
              </a:ext>
            </a:extLst>
          </p:cNvPr>
          <p:cNvSpPr>
            <a:spLocks noChangeArrowheads="1"/>
          </p:cNvSpPr>
          <p:nvPr/>
        </p:nvSpPr>
        <p:spPr bwMode="auto">
          <a:xfrm>
            <a:off x="7491413" y="554197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74" name="AutoShape 47">
            <a:extLst>
              <a:ext uri="{FF2B5EF4-FFF2-40B4-BE49-F238E27FC236}">
                <a16:creationId xmlns:a16="http://schemas.microsoft.com/office/drawing/2014/main" id="{9000ECBB-3D78-479B-84B9-2367A30B3E4F}"/>
              </a:ext>
            </a:extLst>
          </p:cNvPr>
          <p:cNvSpPr>
            <a:spLocks noChangeArrowheads="1"/>
          </p:cNvSpPr>
          <p:nvPr/>
        </p:nvSpPr>
        <p:spPr bwMode="auto">
          <a:xfrm>
            <a:off x="7110413" y="567532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75" name="AutoShape 48">
            <a:extLst>
              <a:ext uri="{FF2B5EF4-FFF2-40B4-BE49-F238E27FC236}">
                <a16:creationId xmlns:a16="http://schemas.microsoft.com/office/drawing/2014/main" id="{31B46701-376D-419C-B154-C60870B4D8ED}"/>
              </a:ext>
            </a:extLst>
          </p:cNvPr>
          <p:cNvSpPr>
            <a:spLocks noChangeArrowheads="1"/>
          </p:cNvSpPr>
          <p:nvPr/>
        </p:nvSpPr>
        <p:spPr bwMode="auto">
          <a:xfrm>
            <a:off x="8872538" y="416084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76" name="AutoShape 49">
            <a:extLst>
              <a:ext uri="{FF2B5EF4-FFF2-40B4-BE49-F238E27FC236}">
                <a16:creationId xmlns:a16="http://schemas.microsoft.com/office/drawing/2014/main" id="{640548AE-CCED-48C4-A811-B222D50B1B83}"/>
              </a:ext>
            </a:extLst>
          </p:cNvPr>
          <p:cNvSpPr>
            <a:spLocks noChangeArrowheads="1"/>
          </p:cNvSpPr>
          <p:nvPr/>
        </p:nvSpPr>
        <p:spPr bwMode="auto">
          <a:xfrm>
            <a:off x="8424863" y="3692536"/>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77" name="AutoShape 50">
            <a:extLst>
              <a:ext uri="{FF2B5EF4-FFF2-40B4-BE49-F238E27FC236}">
                <a16:creationId xmlns:a16="http://schemas.microsoft.com/office/drawing/2014/main" id="{7DED2292-30D0-49F5-B407-8B9DE18A95FD}"/>
              </a:ext>
            </a:extLst>
          </p:cNvPr>
          <p:cNvSpPr>
            <a:spLocks noChangeArrowheads="1"/>
          </p:cNvSpPr>
          <p:nvPr/>
        </p:nvSpPr>
        <p:spPr bwMode="auto">
          <a:xfrm>
            <a:off x="9548813" y="4264036"/>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78" name="Line 51">
            <a:extLst>
              <a:ext uri="{FF2B5EF4-FFF2-40B4-BE49-F238E27FC236}">
                <a16:creationId xmlns:a16="http://schemas.microsoft.com/office/drawing/2014/main" id="{7F838489-ABBD-4359-8CA6-871262BB7F2A}"/>
              </a:ext>
            </a:extLst>
          </p:cNvPr>
          <p:cNvSpPr>
            <a:spLocks noChangeShapeType="1"/>
          </p:cNvSpPr>
          <p:nvPr/>
        </p:nvSpPr>
        <p:spPr bwMode="auto">
          <a:xfrm flipH="1">
            <a:off x="6340475" y="5418148"/>
            <a:ext cx="1238250" cy="9969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9" name="Line 52">
            <a:extLst>
              <a:ext uri="{FF2B5EF4-FFF2-40B4-BE49-F238E27FC236}">
                <a16:creationId xmlns:a16="http://schemas.microsoft.com/office/drawing/2014/main" id="{898DB9C6-4594-48CD-82E3-AAB13ABCE12D}"/>
              </a:ext>
            </a:extLst>
          </p:cNvPr>
          <p:cNvSpPr>
            <a:spLocks noChangeShapeType="1"/>
          </p:cNvSpPr>
          <p:nvPr/>
        </p:nvSpPr>
        <p:spPr bwMode="auto">
          <a:xfrm>
            <a:off x="7577138" y="4065598"/>
            <a:ext cx="1447800" cy="1333500"/>
          </a:xfrm>
          <a:prstGeom prst="line">
            <a:avLst/>
          </a:prstGeom>
          <a:noFill/>
          <a:ln w="15875">
            <a:solidFill>
              <a:schemeClr val="tx2"/>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53">
            <a:extLst>
              <a:ext uri="{FF2B5EF4-FFF2-40B4-BE49-F238E27FC236}">
                <a16:creationId xmlns:a16="http://schemas.microsoft.com/office/drawing/2014/main" id="{FC2D4045-9948-44C8-B050-DA0B9384F007}"/>
              </a:ext>
            </a:extLst>
          </p:cNvPr>
          <p:cNvSpPr>
            <a:spLocks noChangeShapeType="1"/>
          </p:cNvSpPr>
          <p:nvPr/>
        </p:nvSpPr>
        <p:spPr bwMode="auto">
          <a:xfrm flipV="1">
            <a:off x="7805738" y="5437198"/>
            <a:ext cx="1219200" cy="1219200"/>
          </a:xfrm>
          <a:prstGeom prst="line">
            <a:avLst/>
          </a:prstGeom>
          <a:noFill/>
          <a:ln w="15875">
            <a:solidFill>
              <a:schemeClr val="tx2"/>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4">
            <a:extLst>
              <a:ext uri="{FF2B5EF4-FFF2-40B4-BE49-F238E27FC236}">
                <a16:creationId xmlns:a16="http://schemas.microsoft.com/office/drawing/2014/main" id="{A96C7E5D-937F-4F2F-897F-77577BB5D2A4}"/>
              </a:ext>
            </a:extLst>
          </p:cNvPr>
          <p:cNvSpPr>
            <a:spLocks noChangeShapeType="1"/>
          </p:cNvSpPr>
          <p:nvPr/>
        </p:nvSpPr>
        <p:spPr bwMode="auto">
          <a:xfrm flipV="1">
            <a:off x="6110288" y="4103698"/>
            <a:ext cx="1466850" cy="838200"/>
          </a:xfrm>
          <a:prstGeom prst="line">
            <a:avLst/>
          </a:prstGeom>
          <a:noFill/>
          <a:ln w="15875">
            <a:solidFill>
              <a:schemeClr val="tx2"/>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55">
            <a:extLst>
              <a:ext uri="{FF2B5EF4-FFF2-40B4-BE49-F238E27FC236}">
                <a16:creationId xmlns:a16="http://schemas.microsoft.com/office/drawing/2014/main" id="{47659CA2-BA60-45A3-A488-F47D29B43038}"/>
              </a:ext>
            </a:extLst>
          </p:cNvPr>
          <p:cNvSpPr>
            <a:spLocks noChangeShapeType="1"/>
          </p:cNvSpPr>
          <p:nvPr/>
        </p:nvSpPr>
        <p:spPr bwMode="auto">
          <a:xfrm>
            <a:off x="6091238" y="4941898"/>
            <a:ext cx="1714500" cy="1695450"/>
          </a:xfrm>
          <a:prstGeom prst="line">
            <a:avLst/>
          </a:prstGeom>
          <a:noFill/>
          <a:ln w="15875">
            <a:solidFill>
              <a:schemeClr val="tx2"/>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AutoShape 56">
            <a:extLst>
              <a:ext uri="{FF2B5EF4-FFF2-40B4-BE49-F238E27FC236}">
                <a16:creationId xmlns:a16="http://schemas.microsoft.com/office/drawing/2014/main" id="{7EDB4E5A-C67A-488F-8E20-FA6392E5C11A}"/>
              </a:ext>
            </a:extLst>
          </p:cNvPr>
          <p:cNvSpPr>
            <a:spLocks noChangeArrowheads="1"/>
          </p:cNvSpPr>
          <p:nvPr/>
        </p:nvSpPr>
        <p:spPr bwMode="auto">
          <a:xfrm>
            <a:off x="5062538" y="3379798"/>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84" name="Text Box 57">
            <a:extLst>
              <a:ext uri="{FF2B5EF4-FFF2-40B4-BE49-F238E27FC236}">
                <a16:creationId xmlns:a16="http://schemas.microsoft.com/office/drawing/2014/main" id="{B1ACA8DF-D0AC-4066-BEBC-C340AB8D5348}"/>
              </a:ext>
            </a:extLst>
          </p:cNvPr>
          <p:cNvSpPr txBox="1">
            <a:spLocks noChangeArrowheads="1"/>
          </p:cNvSpPr>
          <p:nvPr/>
        </p:nvSpPr>
        <p:spPr bwMode="auto">
          <a:xfrm>
            <a:off x="5062538" y="4065598"/>
            <a:ext cx="190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50000"/>
              </a:spcBef>
            </a:pPr>
            <a:r>
              <a:rPr lang="el-GR" altLang="en-US" sz="2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Φ</a:t>
            </a:r>
            <a:r>
              <a:rPr lang="en-US" altLang="zh-CN" sz="2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sz="2000" b="1" baseline="-25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l-GR" altLang="en-US" sz="2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φ</a:t>
            </a:r>
            <a:r>
              <a:rPr lang="en-US" altLang="zh-CN" sz="2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sz="2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85" name="Rectangle 60">
            <a:extLst>
              <a:ext uri="{FF2B5EF4-FFF2-40B4-BE49-F238E27FC236}">
                <a16:creationId xmlns:a16="http://schemas.microsoft.com/office/drawing/2014/main" id="{E6266B48-FB18-408E-A991-D6D7C13C7F08}"/>
              </a:ext>
            </a:extLst>
          </p:cNvPr>
          <p:cNvSpPr txBox="1">
            <a:spLocks noChangeArrowheads="1"/>
          </p:cNvSpPr>
          <p:nvPr/>
        </p:nvSpPr>
        <p:spPr>
          <a:xfrm>
            <a:off x="2182223" y="1779598"/>
            <a:ext cx="8077200" cy="5257800"/>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r>
              <a:rPr lang="en-US" altLang="en-US" i="1" dirty="0"/>
              <a:t>The kernel trick</a:t>
            </a:r>
            <a:r>
              <a:rPr lang="en-US" altLang="en-US" dirty="0"/>
              <a:t>: instead of explicitly computing the lifting transformation </a:t>
            </a:r>
            <a:r>
              <a:rPr lang="el-GR" altLang="en-US" b="1" i="1" dirty="0">
                <a:latin typeface="Times New Roman" panose="02020603050405020304" pitchFamily="18" charset="0"/>
                <a:cs typeface="Times New Roman" panose="02020603050405020304" pitchFamily="18" charset="0"/>
              </a:rPr>
              <a:t>φ</a:t>
            </a:r>
            <a:r>
              <a:rPr lang="en-US" altLang="en-US" dirty="0">
                <a:latin typeface="Times New Roman" panose="02020603050405020304" pitchFamily="18" charset="0"/>
              </a:rPr>
              <a:t>(</a:t>
            </a:r>
            <a:r>
              <a:rPr lang="en-US" altLang="en-US" b="1" dirty="0">
                <a:latin typeface="Times New Roman" panose="02020603050405020304" pitchFamily="18" charset="0"/>
              </a:rPr>
              <a:t>x</a:t>
            </a:r>
            <a:r>
              <a:rPr lang="en-US" altLang="en-US" dirty="0">
                <a:latin typeface="Times New Roman" panose="02020603050405020304" pitchFamily="18" charset="0"/>
              </a:rPr>
              <a:t>), </a:t>
            </a:r>
            <a:r>
              <a:rPr lang="en-US" altLang="en-US" dirty="0"/>
              <a:t>define a kernel function K such that</a:t>
            </a:r>
            <a:br>
              <a:rPr lang="en-US" altLang="en-US" dirty="0"/>
            </a:br>
            <a:br>
              <a:rPr lang="en-US" altLang="en-US" sz="700" dirty="0"/>
            </a:br>
            <a:r>
              <a:rPr lang="en-US" altLang="en-US" dirty="0"/>
              <a:t>		       </a:t>
            </a:r>
            <a:r>
              <a:rPr lang="en-US" altLang="en-US" i="1" dirty="0">
                <a:latin typeface="Times New Roman" panose="02020603050405020304" pitchFamily="18" charset="0"/>
              </a:rPr>
              <a:t>K</a:t>
            </a:r>
            <a:r>
              <a:rPr lang="en-US" altLang="en-US" dirty="0">
                <a:latin typeface="Times New Roman" panose="02020603050405020304" pitchFamily="18" charset="0"/>
              </a:rPr>
              <a:t>(</a:t>
            </a:r>
            <a:r>
              <a:rPr lang="en-US" altLang="en-US" b="1" dirty="0">
                <a:latin typeface="Times New Roman" panose="02020603050405020304" pitchFamily="18" charset="0"/>
              </a:rPr>
              <a:t>x</a:t>
            </a:r>
            <a:r>
              <a:rPr lang="en-US" altLang="en-US" i="1" baseline="-14000" dirty="0">
                <a:latin typeface="Times New Roman" panose="02020603050405020304" pitchFamily="18" charset="0"/>
              </a:rPr>
              <a:t>i</a:t>
            </a:r>
            <a:r>
              <a:rPr lang="en-US" altLang="en-US" sz="700" i="1" baseline="-25000" dirty="0">
                <a:latin typeface="Times New Roman" panose="02020603050405020304" pitchFamily="18" charset="0"/>
              </a:rPr>
              <a:t> </a:t>
            </a:r>
            <a:r>
              <a:rPr lang="en-US" altLang="en-US" i="1" dirty="0">
                <a:latin typeface="Times New Roman" panose="02020603050405020304" pitchFamily="18" charset="0"/>
                <a:cs typeface="Arial" panose="020B0604020202020204" pitchFamily="34" charset="0"/>
              </a:rPr>
              <a:t>,</a:t>
            </a:r>
            <a:r>
              <a:rPr lang="en-US" altLang="en-US" sz="700" i="1" dirty="0">
                <a:latin typeface="Times New Roman" panose="02020603050405020304" pitchFamily="18" charset="0"/>
                <a:cs typeface="Arial" panose="020B0604020202020204" pitchFamily="34" charset="0"/>
              </a:rPr>
              <a:t> </a:t>
            </a:r>
            <a:r>
              <a:rPr lang="en-US" altLang="en-US" b="1" dirty="0" err="1">
                <a:latin typeface="Times New Roman" panose="02020603050405020304" pitchFamily="18" charset="0"/>
              </a:rPr>
              <a:t>x</a:t>
            </a:r>
            <a:r>
              <a:rPr lang="en-US" altLang="en-US" i="1" baseline="-12000" dirty="0" err="1">
                <a:latin typeface="Times New Roman" panose="02020603050405020304" pitchFamily="18" charset="0"/>
              </a:rPr>
              <a:t>j</a:t>
            </a:r>
            <a:r>
              <a:rPr lang="en-US" altLang="en-US" dirty="0">
                <a:latin typeface="Times New Roman" panose="02020603050405020304" pitchFamily="18" charset="0"/>
              </a:rPr>
              <a:t>)</a:t>
            </a:r>
            <a:r>
              <a:rPr lang="en-US" altLang="en-US" b="1" i="1" dirty="0">
                <a:latin typeface="Times New Roman" panose="02020603050405020304" pitchFamily="18" charset="0"/>
              </a:rPr>
              <a:t> = </a:t>
            </a:r>
            <a:r>
              <a:rPr lang="el-GR" altLang="en-US" b="1" i="1" dirty="0">
                <a:latin typeface="Times New Roman" panose="02020603050405020304" pitchFamily="18" charset="0"/>
                <a:cs typeface="Times New Roman" panose="02020603050405020304" pitchFamily="18" charset="0"/>
              </a:rPr>
              <a:t>φ</a:t>
            </a:r>
            <a:r>
              <a:rPr lang="en-US" altLang="en-US" dirty="0">
                <a:latin typeface="Times New Roman" panose="02020603050405020304" pitchFamily="18" charset="0"/>
              </a:rPr>
              <a:t>(</a:t>
            </a:r>
            <a:r>
              <a:rPr lang="en-US" altLang="en-US" b="1" dirty="0">
                <a:latin typeface="Times New Roman" panose="02020603050405020304" pitchFamily="18" charset="0"/>
              </a:rPr>
              <a:t>x</a:t>
            </a:r>
            <a:r>
              <a:rPr lang="en-US" altLang="en-US" i="1" baseline="-14000" dirty="0">
                <a:latin typeface="Times New Roman" panose="02020603050405020304" pitchFamily="18" charset="0"/>
              </a:rPr>
              <a:t>i</a:t>
            </a:r>
            <a:r>
              <a:rPr lang="en-US" altLang="en-US" i="1" baseline="-25000" dirty="0">
                <a:latin typeface="Times New Roman" panose="02020603050405020304" pitchFamily="18" charset="0"/>
              </a:rPr>
              <a:t> </a:t>
            </a:r>
            <a:r>
              <a:rPr lang="en-US" altLang="en-US" dirty="0">
                <a:latin typeface="Times New Roman" panose="02020603050405020304" pitchFamily="18" charset="0"/>
              </a:rPr>
              <a:t>)</a:t>
            </a:r>
            <a:r>
              <a:rPr lang="en-US" altLang="en-US" i="1" baseline="-25000" dirty="0">
                <a:latin typeface="Times New Roman" panose="02020603050405020304" pitchFamily="18" charset="0"/>
              </a:rPr>
              <a:t> </a:t>
            </a:r>
            <a:r>
              <a:rPr lang="en-US" altLang="en-US" i="1" dirty="0">
                <a:latin typeface="Times New Roman" panose="02020603050405020304" pitchFamily="18" charset="0"/>
                <a:cs typeface="Arial" panose="020B0604020202020204" pitchFamily="34" charset="0"/>
              </a:rPr>
              <a:t>· </a:t>
            </a:r>
            <a:r>
              <a:rPr lang="el-GR" altLang="en-US" b="1" i="1" dirty="0">
                <a:latin typeface="Times New Roman" panose="02020603050405020304" pitchFamily="18" charset="0"/>
                <a:cs typeface="Times New Roman" panose="02020603050405020304" pitchFamily="18" charset="0"/>
              </a:rPr>
              <a:t>φ</a:t>
            </a:r>
            <a:r>
              <a:rPr lang="en-US" altLang="en-US" dirty="0">
                <a:latin typeface="Times New Roman" panose="02020603050405020304" pitchFamily="18" charset="0"/>
              </a:rPr>
              <a:t>(</a:t>
            </a:r>
            <a:r>
              <a:rPr lang="en-US" altLang="en-US" b="1" dirty="0" err="1">
                <a:latin typeface="Times New Roman" panose="02020603050405020304" pitchFamily="18" charset="0"/>
              </a:rPr>
              <a:t>x</a:t>
            </a:r>
            <a:r>
              <a:rPr lang="en-US" altLang="en-US" i="1" baseline="-12000" dirty="0" err="1">
                <a:latin typeface="Times New Roman" panose="02020603050405020304" pitchFamily="18" charset="0"/>
              </a:rPr>
              <a:t>j</a:t>
            </a:r>
            <a:r>
              <a:rPr lang="en-US" altLang="en-US" dirty="0">
                <a:latin typeface="Times New Roman" panose="02020603050405020304" pitchFamily="18" charset="0"/>
              </a:rPr>
              <a:t>)</a:t>
            </a:r>
          </a:p>
        </p:txBody>
      </p:sp>
    </p:spTree>
    <p:extLst>
      <p:ext uri="{BB962C8B-B14F-4D97-AF65-F5344CB8AC3E}">
        <p14:creationId xmlns:p14="http://schemas.microsoft.com/office/powerpoint/2010/main" val="1240656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FE6C8B-D385-4129-A190-5D249C835CCB}"/>
              </a:ext>
            </a:extLst>
          </p:cNvPr>
          <p:cNvSpPr>
            <a:spLocks noGrp="1"/>
          </p:cNvSpPr>
          <p:nvPr>
            <p:ph type="title"/>
          </p:nvPr>
        </p:nvSpPr>
        <p:spPr/>
        <p:txBody>
          <a:bodyPr/>
          <a:lstStyle/>
          <a:p>
            <a:r>
              <a:rPr lang="en-US" altLang="en-US" dirty="0"/>
              <a:t>Classifiers: </a:t>
            </a:r>
            <a:r>
              <a:rPr lang="en-US" dirty="0"/>
              <a:t>Decision Tree</a:t>
            </a:r>
          </a:p>
        </p:txBody>
      </p:sp>
      <p:pic>
        <p:nvPicPr>
          <p:cNvPr id="4" name="Picture 3" descr="Screen Shot 2014-11-25 at 12.29.58 AM.png">
            <a:extLst>
              <a:ext uri="{FF2B5EF4-FFF2-40B4-BE49-F238E27FC236}">
                <a16:creationId xmlns:a16="http://schemas.microsoft.com/office/drawing/2014/main" id="{59AC31B9-484B-46B9-8D48-AA1A3207D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564252"/>
            <a:ext cx="6669987" cy="4922237"/>
          </a:xfrm>
          <a:prstGeom prst="rect">
            <a:avLst/>
          </a:prstGeom>
        </p:spPr>
      </p:pic>
    </p:spTree>
    <p:extLst>
      <p:ext uri="{BB962C8B-B14F-4D97-AF65-F5344CB8AC3E}">
        <p14:creationId xmlns:p14="http://schemas.microsoft.com/office/powerpoint/2010/main" val="3221014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73DA3A-94B1-41DB-B6C5-CA09B82C5687}"/>
              </a:ext>
            </a:extLst>
          </p:cNvPr>
          <p:cNvSpPr>
            <a:spLocks noGrp="1"/>
          </p:cNvSpPr>
          <p:nvPr>
            <p:ph type="body" sz="quarter" idx="11"/>
          </p:nvPr>
        </p:nvSpPr>
        <p:spPr/>
        <p:txBody>
          <a:bodyPr/>
          <a:lstStyle/>
          <a:p>
            <a:r>
              <a:rPr lang="en-US" dirty="0"/>
              <a:t>A single decision tree can overfit the data and have poor generalization (high error on test data). We can relieve this by bagging</a:t>
            </a:r>
          </a:p>
          <a:p>
            <a:r>
              <a:rPr lang="en-US" dirty="0"/>
              <a:t>Bagging</a:t>
            </a:r>
          </a:p>
          <a:p>
            <a:pPr lvl="1"/>
            <a:r>
              <a:rPr lang="en-US" dirty="0"/>
              <a:t>Randomly sample training data by bootstrapping</a:t>
            </a:r>
          </a:p>
          <a:p>
            <a:pPr lvl="1"/>
            <a:r>
              <a:rPr lang="en-US" dirty="0"/>
              <a:t>Determine classifier C</a:t>
            </a:r>
            <a:r>
              <a:rPr lang="en-US" baseline="-25000" dirty="0"/>
              <a:t>i</a:t>
            </a:r>
            <a:r>
              <a:rPr lang="en-US" dirty="0"/>
              <a:t> on sampled data</a:t>
            </a:r>
          </a:p>
          <a:p>
            <a:pPr lvl="1"/>
            <a:r>
              <a:rPr lang="en-US" dirty="0" err="1"/>
              <a:t>Goto</a:t>
            </a:r>
            <a:r>
              <a:rPr lang="en-US" dirty="0"/>
              <a:t> step 1 and repeat </a:t>
            </a:r>
            <a:r>
              <a:rPr lang="en-US" i="1" dirty="0"/>
              <a:t>m</a:t>
            </a:r>
            <a:r>
              <a:rPr lang="en-US" dirty="0"/>
              <a:t> times</a:t>
            </a:r>
          </a:p>
          <a:p>
            <a:pPr lvl="1"/>
            <a:r>
              <a:rPr lang="en-US" dirty="0"/>
              <a:t>For final classifier output the majority vote</a:t>
            </a:r>
          </a:p>
          <a:p>
            <a:r>
              <a:rPr lang="en-US" dirty="0"/>
              <a:t>Similar to tree bagging</a:t>
            </a:r>
          </a:p>
          <a:p>
            <a:pPr lvl="1"/>
            <a:r>
              <a:rPr lang="en-US" dirty="0"/>
              <a:t>Compute decision trees on bootstrapped datasets</a:t>
            </a:r>
          </a:p>
          <a:p>
            <a:pPr lvl="1"/>
            <a:r>
              <a:rPr lang="en-US" dirty="0"/>
              <a:t>Return majority vote</a:t>
            </a:r>
          </a:p>
          <a:p>
            <a:r>
              <a:rPr lang="en-US" dirty="0"/>
              <a:t>Alternative to bagging is to select datapoints with different probabilities that change in the algorithm (called boosting)</a:t>
            </a:r>
          </a:p>
        </p:txBody>
      </p:sp>
      <p:sp>
        <p:nvSpPr>
          <p:cNvPr id="3" name="Title 2">
            <a:extLst>
              <a:ext uri="{FF2B5EF4-FFF2-40B4-BE49-F238E27FC236}">
                <a16:creationId xmlns:a16="http://schemas.microsoft.com/office/drawing/2014/main" id="{B4DD4AE8-EAD7-4B10-B53A-054D5B1BDAA1}"/>
              </a:ext>
            </a:extLst>
          </p:cNvPr>
          <p:cNvSpPr>
            <a:spLocks noGrp="1"/>
          </p:cNvSpPr>
          <p:nvPr>
            <p:ph type="title"/>
          </p:nvPr>
        </p:nvSpPr>
        <p:spPr/>
        <p:txBody>
          <a:bodyPr/>
          <a:lstStyle/>
          <a:p>
            <a:r>
              <a:rPr lang="en-US" altLang="en-US" dirty="0"/>
              <a:t>Classifiers: </a:t>
            </a:r>
            <a:r>
              <a:rPr lang="en-US" dirty="0"/>
              <a:t>Random forest</a:t>
            </a:r>
          </a:p>
        </p:txBody>
      </p:sp>
    </p:spTree>
    <p:extLst>
      <p:ext uri="{BB962C8B-B14F-4D97-AF65-F5344CB8AC3E}">
        <p14:creationId xmlns:p14="http://schemas.microsoft.com/office/powerpoint/2010/main" val="3680390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F75EF8-6B22-4DEA-A0C6-128A5690F819}"/>
              </a:ext>
            </a:extLst>
          </p:cNvPr>
          <p:cNvSpPr>
            <a:spLocks noGrp="1"/>
          </p:cNvSpPr>
          <p:nvPr>
            <p:ph type="title"/>
          </p:nvPr>
        </p:nvSpPr>
        <p:spPr/>
        <p:txBody>
          <a:bodyPr/>
          <a:lstStyle/>
          <a:p>
            <a:r>
              <a:rPr lang="en-US" dirty="0"/>
              <a:t>Machine Learning Problems</a:t>
            </a:r>
          </a:p>
        </p:txBody>
      </p:sp>
      <p:pic>
        <p:nvPicPr>
          <p:cNvPr id="4" name="Picture 2" descr="C:\Users\hays\Desktop\143 Computer Vision\slides\07\machine_learning_spectrum.png">
            <a:extLst>
              <a:ext uri="{FF2B5EF4-FFF2-40B4-BE49-F238E27FC236}">
                <a16:creationId xmlns:a16="http://schemas.microsoft.com/office/drawing/2014/main" id="{30913384-1BEF-4EC4-93E4-7BBB318B5A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156"/>
          <a:stretch/>
        </p:blipFill>
        <p:spPr bwMode="auto">
          <a:xfrm>
            <a:off x="533400" y="1524000"/>
            <a:ext cx="9144000"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ame 5">
            <a:extLst>
              <a:ext uri="{FF2B5EF4-FFF2-40B4-BE49-F238E27FC236}">
                <a16:creationId xmlns:a16="http://schemas.microsoft.com/office/drawing/2014/main" id="{C5CF3FF3-1439-4CCD-8019-5685AED10284}"/>
              </a:ext>
            </a:extLst>
          </p:cNvPr>
          <p:cNvSpPr/>
          <p:nvPr/>
        </p:nvSpPr>
        <p:spPr>
          <a:xfrm>
            <a:off x="1828800" y="4572000"/>
            <a:ext cx="3048000" cy="12954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Tree>
    <p:extLst>
      <p:ext uri="{BB962C8B-B14F-4D97-AF65-F5344CB8AC3E}">
        <p14:creationId xmlns:p14="http://schemas.microsoft.com/office/powerpoint/2010/main" val="120192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FF4F73-49AC-4A1C-A75C-3EDDF35F23DF}"/>
              </a:ext>
            </a:extLst>
          </p:cNvPr>
          <p:cNvSpPr>
            <a:spLocks noGrp="1"/>
          </p:cNvSpPr>
          <p:nvPr>
            <p:ph type="title"/>
          </p:nvPr>
        </p:nvSpPr>
        <p:spPr/>
        <p:txBody>
          <a:bodyPr/>
          <a:lstStyle/>
          <a:p>
            <a:r>
              <a:rPr lang="en-US" altLang="x-none" sz="3200" dirty="0"/>
              <a:t>Time Series Forecasting Process </a:t>
            </a:r>
            <a:endParaRPr lang="en-US" dirty="0"/>
          </a:p>
        </p:txBody>
      </p:sp>
      <p:pic>
        <p:nvPicPr>
          <p:cNvPr id="4" name="Picture 3">
            <a:extLst>
              <a:ext uri="{FF2B5EF4-FFF2-40B4-BE49-F238E27FC236}">
                <a16:creationId xmlns:a16="http://schemas.microsoft.com/office/drawing/2014/main" id="{55B21D36-227E-4FF0-B74F-00AE1EEF6936}"/>
              </a:ext>
            </a:extLst>
          </p:cNvPr>
          <p:cNvPicPr>
            <a:picLocks noChangeAspect="1"/>
          </p:cNvPicPr>
          <p:nvPr/>
        </p:nvPicPr>
        <p:blipFill>
          <a:blip r:embed="rId2"/>
          <a:stretch>
            <a:fillRect/>
          </a:stretch>
        </p:blipFill>
        <p:spPr>
          <a:xfrm>
            <a:off x="1676400" y="1752600"/>
            <a:ext cx="7791472" cy="4733889"/>
          </a:xfrm>
          <a:prstGeom prst="rect">
            <a:avLst/>
          </a:prstGeom>
        </p:spPr>
      </p:pic>
    </p:spTree>
    <p:extLst>
      <p:ext uri="{BB962C8B-B14F-4D97-AF65-F5344CB8AC3E}">
        <p14:creationId xmlns:p14="http://schemas.microsoft.com/office/powerpoint/2010/main" val="2097397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C636-7D49-4F6F-9850-76D159F5A2E6}"/>
              </a:ext>
            </a:extLst>
          </p:cNvPr>
          <p:cNvSpPr>
            <a:spLocks noGrp="1"/>
          </p:cNvSpPr>
          <p:nvPr>
            <p:ph type="title"/>
          </p:nvPr>
        </p:nvSpPr>
        <p:spPr/>
        <p:txBody>
          <a:bodyPr>
            <a:normAutofit/>
          </a:bodyPr>
          <a:lstStyle/>
          <a:p>
            <a:r>
              <a:rPr lang="en-US" dirty="0"/>
              <a:t>Machine Bias &amp; Model Interpretability</a:t>
            </a:r>
          </a:p>
        </p:txBody>
      </p:sp>
    </p:spTree>
    <p:extLst>
      <p:ext uri="{BB962C8B-B14F-4D97-AF65-F5344CB8AC3E}">
        <p14:creationId xmlns:p14="http://schemas.microsoft.com/office/powerpoint/2010/main" val="3708963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34324" y="5135519"/>
            <a:ext cx="7391202" cy="1569660"/>
          </a:xfrm>
          <a:prstGeom prst="rect">
            <a:avLst/>
          </a:prstGeom>
        </p:spPr>
        <p:txBody>
          <a:bodyPr wrap="square">
            <a:spAutoFit/>
          </a:bodyPr>
          <a:lstStyle/>
          <a:p>
            <a:r>
              <a:rPr lang="en-US" sz="2400" dirty="0">
                <a:latin typeface="+mj-lt"/>
              </a:rPr>
              <a:t>Arizona, Colorado, Delaware, Kentucky, Louisiana, Oklahoma, Virginia, Washington and Wisconsin use Criminal Risk Scoring systems in the Judicial System in the US</a:t>
            </a:r>
          </a:p>
        </p:txBody>
      </p:sp>
      <p:sp>
        <p:nvSpPr>
          <p:cNvPr id="13" name="TextBox 12"/>
          <p:cNvSpPr txBox="1"/>
          <p:nvPr/>
        </p:nvSpPr>
        <p:spPr>
          <a:xfrm>
            <a:off x="1886079" y="409038"/>
            <a:ext cx="8433463" cy="480131"/>
          </a:xfrm>
          <a:prstGeom prst="rect">
            <a:avLst/>
          </a:prstGeom>
          <a:noFill/>
        </p:spPr>
        <p:txBody>
          <a:bodyPr wrap="none" rtlCol="0">
            <a:spAutoFit/>
          </a:bodyPr>
          <a:lstStyle/>
          <a:p>
            <a:r>
              <a:rPr lang="en-US" sz="2520" dirty="0">
                <a:latin typeface="+mj-lt"/>
              </a:rPr>
              <a:t>Criminal Risk Scoring or How not to create Risk Scoring Systems </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6619" y="1655617"/>
            <a:ext cx="2468880" cy="2468880"/>
          </a:xfrm>
          <a:prstGeom prst="rect">
            <a:avLst/>
          </a:prstGeom>
        </p:spPr>
      </p:pic>
      <p:sp>
        <p:nvSpPr>
          <p:cNvPr id="16" name="TextBox 15"/>
          <p:cNvSpPr txBox="1"/>
          <p:nvPr/>
        </p:nvSpPr>
        <p:spPr>
          <a:xfrm>
            <a:off x="1234324" y="1493342"/>
            <a:ext cx="6908526" cy="3748719"/>
          </a:xfrm>
          <a:prstGeom prst="rect">
            <a:avLst/>
          </a:prstGeom>
          <a:noFill/>
        </p:spPr>
        <p:txBody>
          <a:bodyPr wrap="square" rtlCol="0">
            <a:spAutoFit/>
          </a:bodyPr>
          <a:lstStyle/>
          <a:p>
            <a:r>
              <a:rPr lang="en-US" sz="2400" b="1" dirty="0">
                <a:latin typeface="+mj-lt"/>
              </a:rPr>
              <a:t>Why do we need Transparency, Accountability and Fairness in Machine Learning?</a:t>
            </a:r>
          </a:p>
          <a:p>
            <a:endParaRPr lang="en-US" sz="2400" b="1" dirty="0">
              <a:latin typeface="+mj-lt"/>
            </a:endParaRPr>
          </a:p>
          <a:p>
            <a:r>
              <a:rPr lang="en-US" sz="2400" dirty="0">
                <a:latin typeface="+mj-lt"/>
              </a:rPr>
              <a:t>One way to achieve these goals is through embedding explanations in Machine Learning</a:t>
            </a:r>
          </a:p>
          <a:p>
            <a:endParaRPr lang="en-US" sz="2400" dirty="0">
              <a:latin typeface="+mj-lt"/>
            </a:endParaRPr>
          </a:p>
          <a:p>
            <a:r>
              <a:rPr lang="en-US" sz="2400" dirty="0">
                <a:latin typeface="+mj-lt"/>
              </a:rPr>
              <a:t>Problems with the Criminal Risk Scoring System should be used as guides for other domains to not make the same mistakes</a:t>
            </a:r>
          </a:p>
          <a:p>
            <a:pPr marL="308610" indent="-308610">
              <a:buFont typeface="Arial" charset="0"/>
              <a:buChar char="•"/>
            </a:pPr>
            <a:endParaRPr lang="en-US" sz="2160" dirty="0">
              <a:latin typeface="+mj-lt"/>
            </a:endParaRPr>
          </a:p>
        </p:txBody>
      </p:sp>
    </p:spTree>
    <p:extLst>
      <p:ext uri="{BB962C8B-B14F-4D97-AF65-F5344CB8AC3E}">
        <p14:creationId xmlns:p14="http://schemas.microsoft.com/office/powerpoint/2010/main" val="1601188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906" rIns="0" bIns="0" rtlCol="0" anchor="b">
            <a:spAutoFit/>
          </a:bodyPr>
          <a:lstStyle/>
          <a:p>
            <a:pPr marL="9525">
              <a:spcBef>
                <a:spcPts val="94"/>
              </a:spcBef>
            </a:pPr>
            <a:r>
              <a:rPr lang="en-US" spc="-56" dirty="0"/>
              <a:t>Today's</a:t>
            </a:r>
            <a:r>
              <a:rPr lang="en-US" spc="-53" dirty="0"/>
              <a:t> </a:t>
            </a:r>
            <a:r>
              <a:rPr lang="en-US" spc="-38" dirty="0"/>
              <a:t>Agenda</a:t>
            </a:r>
          </a:p>
        </p:txBody>
      </p:sp>
      <p:sp>
        <p:nvSpPr>
          <p:cNvPr id="14" name="Text Placeholder 13"/>
          <p:cNvSpPr>
            <a:spLocks noGrp="1"/>
          </p:cNvSpPr>
          <p:nvPr>
            <p:ph type="body" sz="quarter" idx="11"/>
          </p:nvPr>
        </p:nvSpPr>
        <p:spPr/>
        <p:txBody>
          <a:bodyPr/>
          <a:lstStyle/>
          <a:p>
            <a:pPr algn="l">
              <a:buFont typeface="Arial" panose="020B0604020202020204" pitchFamily="34" charset="0"/>
              <a:buChar char="•"/>
            </a:pPr>
            <a:r>
              <a:rPr lang="en-US" b="0" i="0" dirty="0">
                <a:solidFill>
                  <a:srgbClr val="262626"/>
                </a:solidFill>
                <a:effectLst/>
                <a:latin typeface="Lato Extended"/>
              </a:rPr>
              <a:t>End-to-End Machine Learning Process</a:t>
            </a:r>
          </a:p>
          <a:p>
            <a:pPr algn="l">
              <a:buFont typeface="Arial" panose="020B0604020202020204" pitchFamily="34" charset="0"/>
              <a:buChar char="•"/>
            </a:pPr>
            <a:r>
              <a:rPr lang="en-US" b="0" i="0" dirty="0">
                <a:solidFill>
                  <a:srgbClr val="262626"/>
                </a:solidFill>
                <a:effectLst/>
                <a:latin typeface="Lato Extended"/>
              </a:rPr>
              <a:t>Recap of ML algorithms </a:t>
            </a:r>
          </a:p>
          <a:p>
            <a:pPr algn="l">
              <a:buFont typeface="Arial" panose="020B0604020202020204" pitchFamily="34" charset="0"/>
              <a:buChar char="•"/>
            </a:pPr>
            <a:r>
              <a:rPr lang="en-US" b="0" i="0" dirty="0">
                <a:solidFill>
                  <a:srgbClr val="262626"/>
                </a:solidFill>
                <a:effectLst/>
                <a:latin typeface="Lato Extended"/>
              </a:rPr>
              <a:t>MACHINE BIAS</a:t>
            </a:r>
          </a:p>
          <a:p>
            <a:pPr algn="l">
              <a:buFont typeface="Arial" panose="020B0604020202020204" pitchFamily="34" charset="0"/>
              <a:buChar char="•"/>
            </a:pPr>
            <a:r>
              <a:rPr lang="en-US" b="0" i="0" dirty="0">
                <a:solidFill>
                  <a:srgbClr val="262626"/>
                </a:solidFill>
                <a:effectLst/>
                <a:latin typeface="Lato Extended"/>
              </a:rPr>
              <a:t>Model Interpretability</a:t>
            </a:r>
          </a:p>
          <a:p>
            <a:pPr algn="l">
              <a:buFont typeface="Arial" panose="020B0604020202020204" pitchFamily="34" charset="0"/>
              <a:buChar char="•"/>
            </a:pPr>
            <a:r>
              <a:rPr lang="en-US" b="0" i="0" dirty="0">
                <a:solidFill>
                  <a:srgbClr val="262626"/>
                </a:solidFill>
                <a:effectLst/>
                <a:latin typeface="Lato Extended"/>
              </a:rPr>
              <a:t>Cross-Industry Use Cases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3520" y="342900"/>
            <a:ext cx="2468880" cy="186224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3520" y="2205142"/>
            <a:ext cx="2468880" cy="136288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5760" y="335014"/>
            <a:ext cx="2468880" cy="1882694"/>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5760" y="2223537"/>
            <a:ext cx="2468880" cy="1188193"/>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06880" y="335014"/>
            <a:ext cx="2468880" cy="185514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06880" y="2192906"/>
            <a:ext cx="2468880" cy="1220168"/>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9726" y="5001263"/>
            <a:ext cx="7600950" cy="1177290"/>
          </a:xfrm>
          <a:prstGeom prst="rect">
            <a:avLst/>
          </a:prstGeom>
        </p:spPr>
      </p:pic>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44640" y="335014"/>
            <a:ext cx="2468880" cy="1879716"/>
          </a:xfrm>
          <a:prstGeom prst="rect">
            <a:avLst/>
          </a:prstGeom>
        </p:spPr>
      </p:pic>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44640" y="2205141"/>
            <a:ext cx="2468880" cy="1528354"/>
          </a:xfrm>
          <a:prstGeom prst="rect">
            <a:avLst/>
          </a:prstGeom>
        </p:spPr>
      </p:pic>
      <p:sp>
        <p:nvSpPr>
          <p:cNvPr id="11" name="TextBox 10"/>
          <p:cNvSpPr txBox="1"/>
          <p:nvPr/>
        </p:nvSpPr>
        <p:spPr>
          <a:xfrm>
            <a:off x="1574757" y="4160034"/>
            <a:ext cx="6235168" cy="590931"/>
          </a:xfrm>
          <a:prstGeom prst="rect">
            <a:avLst/>
          </a:prstGeom>
          <a:noFill/>
        </p:spPr>
        <p:txBody>
          <a:bodyPr wrap="none" rtlCol="0">
            <a:spAutoFit/>
          </a:bodyPr>
          <a:lstStyle/>
          <a:p>
            <a:r>
              <a:rPr lang="en-US" sz="3240" dirty="0">
                <a:latin typeface="+mj-lt"/>
              </a:rPr>
              <a:t>Bias in Criminal Risk Scoring Systems</a:t>
            </a:r>
          </a:p>
        </p:txBody>
      </p:sp>
      <p:sp>
        <p:nvSpPr>
          <p:cNvPr id="12" name="TextBox 11">
            <a:extLst>
              <a:ext uri="{FF2B5EF4-FFF2-40B4-BE49-F238E27FC236}">
                <a16:creationId xmlns:a16="http://schemas.microsoft.com/office/drawing/2014/main" id="{2690527E-48F6-6A45-8D67-46516F281B02}"/>
              </a:ext>
            </a:extLst>
          </p:cNvPr>
          <p:cNvSpPr txBox="1"/>
          <p:nvPr/>
        </p:nvSpPr>
        <p:spPr>
          <a:xfrm>
            <a:off x="9852234" y="6525601"/>
            <a:ext cx="1569404" cy="295466"/>
          </a:xfrm>
          <a:prstGeom prst="rect">
            <a:avLst/>
          </a:prstGeom>
          <a:noFill/>
        </p:spPr>
        <p:txBody>
          <a:bodyPr wrap="none" rtlCol="0">
            <a:spAutoFit/>
          </a:bodyPr>
          <a:lstStyle/>
          <a:p>
            <a:r>
              <a:rPr lang="en-US" sz="1320" dirty="0"/>
              <a:t>(Source: ProPublica)</a:t>
            </a:r>
          </a:p>
        </p:txBody>
      </p:sp>
    </p:spTree>
    <p:extLst>
      <p:ext uri="{BB962C8B-B14F-4D97-AF65-F5344CB8AC3E}">
        <p14:creationId xmlns:p14="http://schemas.microsoft.com/office/powerpoint/2010/main" val="1054681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283" y="1735653"/>
            <a:ext cx="8534518" cy="1588127"/>
          </a:xfrm>
          <a:prstGeom prst="rect">
            <a:avLst/>
          </a:prstGeom>
        </p:spPr>
        <p:txBody>
          <a:bodyPr wrap="square">
            <a:spAutoFit/>
          </a:bodyPr>
          <a:lstStyle/>
          <a:p>
            <a:pPr algn="just"/>
            <a:r>
              <a:rPr lang="en-US" sz="1620" dirty="0">
                <a:latin typeface="+mj-lt"/>
              </a:rPr>
              <a:t> “Although these measures were crafted with the best of intentions, I am concerned that they inadvertently undermine our efforts to ensure individualized and equal justice,  </a:t>
            </a:r>
            <a:r>
              <a:rPr lang="mr-IN" sz="1620" dirty="0">
                <a:latin typeface="+mj-lt"/>
              </a:rPr>
              <a:t>…</a:t>
            </a:r>
            <a:r>
              <a:rPr lang="en-US" sz="1620" dirty="0">
                <a:latin typeface="+mj-lt"/>
              </a:rPr>
              <a:t>. they may exacerbate unwarranted and unjust disparities that are already far too common in our criminal justice system and in our society.”</a:t>
            </a:r>
          </a:p>
          <a:p>
            <a:pPr algn="just"/>
            <a:endParaRPr lang="en-US" sz="1620" dirty="0">
              <a:latin typeface="+mj-lt"/>
            </a:endParaRPr>
          </a:p>
          <a:p>
            <a:pPr algn="r"/>
            <a:r>
              <a:rPr lang="en-US" sz="1620" dirty="0">
                <a:latin typeface="+mj-lt"/>
              </a:rPr>
              <a:t>- United States Attorney General, Eric Holder 2014</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0846" y="3862584"/>
            <a:ext cx="2286000" cy="2286000"/>
          </a:xfrm>
          <a:prstGeom prst="rect">
            <a:avLst/>
          </a:prstGeom>
        </p:spPr>
      </p:pic>
      <p:sp>
        <p:nvSpPr>
          <p:cNvPr id="6" name="Rectangle 5"/>
          <p:cNvSpPr/>
          <p:nvPr/>
        </p:nvSpPr>
        <p:spPr>
          <a:xfrm>
            <a:off x="1676283" y="3646093"/>
            <a:ext cx="5800150" cy="1948226"/>
          </a:xfrm>
          <a:prstGeom prst="rect">
            <a:avLst/>
          </a:prstGeom>
        </p:spPr>
        <p:txBody>
          <a:bodyPr wrap="square">
            <a:spAutoFit/>
          </a:bodyPr>
          <a:lstStyle/>
          <a:p>
            <a:pPr algn="ctr"/>
            <a:r>
              <a:rPr lang="en-US" sz="2520" b="1" dirty="0">
                <a:latin typeface="+mj-lt"/>
              </a:rPr>
              <a:t>Criminal Risk Scoring Systems</a:t>
            </a:r>
          </a:p>
          <a:p>
            <a:pPr algn="ctr"/>
            <a:r>
              <a:rPr lang="en-US" sz="1440" b="1" dirty="0">
                <a:latin typeface="+mj-lt"/>
              </a:rPr>
              <a:t> </a:t>
            </a:r>
            <a:endParaRPr lang="en-US" sz="2160" b="1" dirty="0">
              <a:latin typeface="+mj-lt"/>
            </a:endParaRPr>
          </a:p>
          <a:p>
            <a:pPr marL="257176" indent="-257176">
              <a:buFont typeface="Arial" charset="0"/>
              <a:buChar char="•"/>
            </a:pPr>
            <a:r>
              <a:rPr lang="en-US" sz="1620" dirty="0" err="1">
                <a:latin typeface="+mj-lt"/>
              </a:rPr>
              <a:t>Northpointe</a:t>
            </a:r>
            <a:r>
              <a:rPr lang="en-US" sz="1620" dirty="0">
                <a:latin typeface="+mj-lt"/>
              </a:rPr>
              <a:t> (for-profit company)</a:t>
            </a:r>
          </a:p>
          <a:p>
            <a:pPr marL="257176" indent="-257176">
              <a:buFont typeface="Arial" charset="0"/>
              <a:buChar char="•"/>
            </a:pPr>
            <a:r>
              <a:rPr lang="en-US" sz="1620" dirty="0">
                <a:latin typeface="+mj-lt"/>
              </a:rPr>
              <a:t>Most widely used assessment tools in the country</a:t>
            </a:r>
          </a:p>
          <a:p>
            <a:pPr marL="257176" indent="-257176">
              <a:buFont typeface="Arial" charset="0"/>
              <a:buChar char="•"/>
            </a:pPr>
            <a:r>
              <a:rPr lang="en-US" sz="1620" dirty="0">
                <a:latin typeface="+mj-lt"/>
              </a:rPr>
              <a:t>Risk score calculation is not publically disclosed (proprietary)</a:t>
            </a:r>
          </a:p>
          <a:p>
            <a:pPr marL="257176" indent="-257176">
              <a:buFont typeface="Arial" charset="0"/>
              <a:buChar char="•"/>
            </a:pPr>
            <a:r>
              <a:rPr lang="en-US" sz="1620" dirty="0">
                <a:latin typeface="+mj-lt"/>
              </a:rPr>
              <a:t>Impossible for defendants to argue about bias that may be present in these systems.</a:t>
            </a:r>
          </a:p>
        </p:txBody>
      </p:sp>
      <p:sp>
        <p:nvSpPr>
          <p:cNvPr id="7" name="TextBox 6"/>
          <p:cNvSpPr txBox="1"/>
          <p:nvPr/>
        </p:nvSpPr>
        <p:spPr>
          <a:xfrm>
            <a:off x="4010409" y="368576"/>
            <a:ext cx="2457532" cy="590931"/>
          </a:xfrm>
          <a:prstGeom prst="rect">
            <a:avLst/>
          </a:prstGeom>
          <a:noFill/>
        </p:spPr>
        <p:txBody>
          <a:bodyPr wrap="none" rtlCol="0">
            <a:spAutoFit/>
          </a:bodyPr>
          <a:lstStyle/>
          <a:p>
            <a:r>
              <a:rPr lang="en-US" sz="3240" dirty="0">
                <a:latin typeface="+mj-lt"/>
              </a:rPr>
              <a:t>M</a:t>
            </a:r>
            <a:r>
              <a:rPr lang="en-US" sz="2880" dirty="0">
                <a:latin typeface="+mj-lt"/>
              </a:rPr>
              <a:t>ACHINE</a:t>
            </a:r>
            <a:r>
              <a:rPr lang="en-US" sz="3240" dirty="0">
                <a:latin typeface="+mj-lt"/>
              </a:rPr>
              <a:t> B</a:t>
            </a:r>
            <a:r>
              <a:rPr lang="en-US" sz="2880" dirty="0">
                <a:latin typeface="+mj-lt"/>
              </a:rPr>
              <a:t>IAS</a:t>
            </a:r>
          </a:p>
        </p:txBody>
      </p:sp>
    </p:spTree>
    <p:extLst>
      <p:ext uri="{BB962C8B-B14F-4D97-AF65-F5344CB8AC3E}">
        <p14:creationId xmlns:p14="http://schemas.microsoft.com/office/powerpoint/2010/main" val="706200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r>
              <a:rPr lang="en-US" dirty="0" err="1"/>
              <a:t>ProPublica</a:t>
            </a:r>
            <a:r>
              <a:rPr lang="en-US" dirty="0"/>
              <a:t> Study</a:t>
            </a:r>
          </a:p>
        </p:txBody>
      </p:sp>
      <p:sp>
        <p:nvSpPr>
          <p:cNvPr id="3" name="Content Placeholder 2"/>
          <p:cNvSpPr>
            <a:spLocks noGrp="1"/>
          </p:cNvSpPr>
          <p:nvPr>
            <p:ph idx="4294967295"/>
          </p:nvPr>
        </p:nvSpPr>
        <p:spPr>
          <a:xfrm>
            <a:off x="838200" y="1750208"/>
            <a:ext cx="10515600" cy="5032375"/>
          </a:xfrm>
        </p:spPr>
        <p:txBody>
          <a:bodyPr>
            <a:normAutofit/>
          </a:bodyPr>
          <a:lstStyle/>
          <a:p>
            <a:r>
              <a:rPr lang="en-US" dirty="0"/>
              <a:t>Obtained risk scores of 7,000 people arrested in Broward County, Florida, in 2013 and 2014</a:t>
            </a:r>
          </a:p>
          <a:p>
            <a:r>
              <a:rPr lang="en-US" dirty="0"/>
              <a:t>Checked to see how many were charged with new crimes over the next two years (benchmark used by the creators of the algorithm)</a:t>
            </a:r>
          </a:p>
          <a:p>
            <a:r>
              <a:rPr lang="en-US" dirty="0"/>
              <a:t>The algorithm is better than random</a:t>
            </a:r>
          </a:p>
          <a:p>
            <a:r>
              <a:rPr lang="en-US" dirty="0"/>
              <a:t>61% of high risk offenders actually re-offended</a:t>
            </a:r>
          </a:p>
          <a:p>
            <a:r>
              <a:rPr lang="en-US" dirty="0"/>
              <a:t>Misclassification Problems</a:t>
            </a:r>
          </a:p>
          <a:p>
            <a:pPr lvl="1"/>
            <a:r>
              <a:rPr lang="en-US" dirty="0"/>
              <a:t>Falsely labeled black defendants as future criminals twice as many times as white defendants</a:t>
            </a:r>
          </a:p>
          <a:p>
            <a:pPr lvl="1"/>
            <a:r>
              <a:rPr lang="en-US" dirty="0"/>
              <a:t>White defendants were mislabeled as low risk more often than black defendants</a:t>
            </a:r>
          </a:p>
          <a:p>
            <a:pPr marL="0" indent="0">
              <a:buNone/>
            </a:pPr>
            <a:r>
              <a:rPr lang="en-US" sz="2200" dirty="0">
                <a:hlinkClick r:id="rId2"/>
              </a:rPr>
              <a:t>https://www.propublica.org/article/machine-bias-risk-assessments-in-criminal-sentencing</a:t>
            </a:r>
            <a:endParaRPr lang="en-US" sz="22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7098" y="550070"/>
            <a:ext cx="2028596" cy="1126998"/>
          </a:xfrm>
          <a:prstGeom prst="rect">
            <a:avLst/>
          </a:prstGeom>
        </p:spPr>
      </p:pic>
    </p:spTree>
    <p:extLst>
      <p:ext uri="{BB962C8B-B14F-4D97-AF65-F5344CB8AC3E}">
        <p14:creationId xmlns:p14="http://schemas.microsoft.com/office/powerpoint/2010/main" val="2114363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04735" y="2003678"/>
            <a:ext cx="9810427" cy="1089529"/>
          </a:xfrm>
          <a:prstGeom prst="rect">
            <a:avLst/>
          </a:prstGeom>
        </p:spPr>
        <p:txBody>
          <a:bodyPr wrap="square">
            <a:spAutoFit/>
          </a:bodyPr>
          <a:lstStyle/>
          <a:p>
            <a:pPr algn="just"/>
            <a:r>
              <a:rPr lang="en-US" sz="1620" dirty="0"/>
              <a:t>“A guy who has molested a small child every day for a year could still come out as a low risk because he probably has a job, </a:t>
            </a:r>
            <a:r>
              <a:rPr lang="en-US" sz="1620" dirty="0" err="1"/>
              <a:t>Boessenecker</a:t>
            </a:r>
            <a:r>
              <a:rPr lang="en-US" sz="1620" dirty="0"/>
              <a:t> said. Meanwhile, a drunk guy will look high risk because he’s homeless. These risk factors don’t tell you whether the guy ought to go to prison or not; the risk factors tell you more about what the probation conditions ought to be.” </a:t>
            </a:r>
            <a:r>
              <a:rPr lang="en-US" sz="1620" dirty="0" err="1"/>
              <a:t>ProPublica</a:t>
            </a:r>
            <a:endParaRPr lang="en-US" sz="1620" dirty="0"/>
          </a:p>
        </p:txBody>
      </p:sp>
      <p:sp>
        <p:nvSpPr>
          <p:cNvPr id="5" name="TextBox 4"/>
          <p:cNvSpPr txBox="1"/>
          <p:nvPr/>
        </p:nvSpPr>
        <p:spPr>
          <a:xfrm>
            <a:off x="1204736" y="701110"/>
            <a:ext cx="3962560" cy="590931"/>
          </a:xfrm>
          <a:prstGeom prst="rect">
            <a:avLst/>
          </a:prstGeom>
          <a:noFill/>
        </p:spPr>
        <p:txBody>
          <a:bodyPr wrap="none" rtlCol="0">
            <a:spAutoFit/>
          </a:bodyPr>
          <a:lstStyle/>
          <a:p>
            <a:r>
              <a:rPr lang="en-US" sz="3240" dirty="0">
                <a:latin typeface="+mj-lt"/>
              </a:rPr>
              <a:t>L</a:t>
            </a:r>
            <a:r>
              <a:rPr lang="en-US" sz="2880" dirty="0">
                <a:latin typeface="+mj-lt"/>
              </a:rPr>
              <a:t>ESSONS</a:t>
            </a:r>
            <a:r>
              <a:rPr lang="en-US" sz="3240" dirty="0">
                <a:latin typeface="+mj-lt"/>
              </a:rPr>
              <a:t> </a:t>
            </a:r>
            <a:r>
              <a:rPr lang="en-US" sz="2880" dirty="0">
                <a:latin typeface="+mj-lt"/>
              </a:rPr>
              <a:t>TO BE </a:t>
            </a:r>
            <a:r>
              <a:rPr lang="en-US" sz="3240" dirty="0">
                <a:latin typeface="+mj-lt"/>
              </a:rPr>
              <a:t>L</a:t>
            </a:r>
            <a:r>
              <a:rPr lang="en-US" sz="2880" dirty="0">
                <a:latin typeface="+mj-lt"/>
              </a:rPr>
              <a:t>EARNED</a:t>
            </a:r>
            <a:endParaRPr lang="en-US" sz="3240" dirty="0">
              <a:latin typeface="+mj-lt"/>
            </a:endParaRPr>
          </a:p>
        </p:txBody>
      </p:sp>
      <p:sp>
        <p:nvSpPr>
          <p:cNvPr id="6" name="TextBox 5"/>
          <p:cNvSpPr txBox="1"/>
          <p:nvPr/>
        </p:nvSpPr>
        <p:spPr>
          <a:xfrm>
            <a:off x="1204737" y="1588179"/>
            <a:ext cx="7707366" cy="424732"/>
          </a:xfrm>
          <a:prstGeom prst="rect">
            <a:avLst/>
          </a:prstGeom>
          <a:noFill/>
        </p:spPr>
        <p:txBody>
          <a:bodyPr wrap="none" rtlCol="0">
            <a:spAutoFit/>
          </a:bodyPr>
          <a:lstStyle/>
          <a:p>
            <a:r>
              <a:rPr lang="en-US" sz="2160" b="1" dirty="0">
                <a:latin typeface="+mj-lt"/>
              </a:rPr>
              <a:t>Don’t trust Arbitrary Scoring Systems unless they make domain sense</a:t>
            </a:r>
          </a:p>
        </p:txBody>
      </p:sp>
      <p:sp>
        <p:nvSpPr>
          <p:cNvPr id="8" name="TextBox 7"/>
          <p:cNvSpPr txBox="1"/>
          <p:nvPr/>
        </p:nvSpPr>
        <p:spPr>
          <a:xfrm>
            <a:off x="1191695" y="3291723"/>
            <a:ext cx="7508979" cy="424732"/>
          </a:xfrm>
          <a:prstGeom prst="rect">
            <a:avLst/>
          </a:prstGeom>
          <a:noFill/>
        </p:spPr>
        <p:txBody>
          <a:bodyPr wrap="none" rtlCol="0">
            <a:spAutoFit/>
          </a:bodyPr>
          <a:lstStyle/>
          <a:p>
            <a:r>
              <a:rPr lang="en-US" sz="2160" b="1" dirty="0">
                <a:latin typeface="+mj-lt"/>
              </a:rPr>
              <a:t>Even well-intentioned engineering can lead to adverse social effects</a:t>
            </a:r>
          </a:p>
        </p:txBody>
      </p:sp>
      <p:sp>
        <p:nvSpPr>
          <p:cNvPr id="9" name="Rectangle 8"/>
          <p:cNvSpPr/>
          <p:nvPr/>
        </p:nvSpPr>
        <p:spPr>
          <a:xfrm>
            <a:off x="1191694" y="3672520"/>
            <a:ext cx="9810427" cy="341632"/>
          </a:xfrm>
          <a:prstGeom prst="rect">
            <a:avLst/>
          </a:prstGeom>
        </p:spPr>
        <p:txBody>
          <a:bodyPr wrap="square">
            <a:spAutoFit/>
          </a:bodyPr>
          <a:lstStyle/>
          <a:p>
            <a:pPr algn="just"/>
            <a:r>
              <a:rPr lang="en-US" sz="1620" dirty="0"/>
              <a:t>The effects of what we are seeing for Criminal Scoring Systems is not what its creators had intended </a:t>
            </a:r>
          </a:p>
        </p:txBody>
      </p:sp>
      <p:sp>
        <p:nvSpPr>
          <p:cNvPr id="10" name="TextBox 9"/>
          <p:cNvSpPr txBox="1"/>
          <p:nvPr/>
        </p:nvSpPr>
        <p:spPr>
          <a:xfrm>
            <a:off x="1204736" y="4189326"/>
            <a:ext cx="5769080" cy="424732"/>
          </a:xfrm>
          <a:prstGeom prst="rect">
            <a:avLst/>
          </a:prstGeom>
          <a:noFill/>
        </p:spPr>
        <p:txBody>
          <a:bodyPr wrap="none" rtlCol="0">
            <a:spAutoFit/>
          </a:bodyPr>
          <a:lstStyle/>
          <a:p>
            <a:r>
              <a:rPr lang="en-US" sz="2160" b="1" dirty="0">
                <a:latin typeface="+mj-lt"/>
              </a:rPr>
              <a:t>Need for open and fair systems in machine learning</a:t>
            </a:r>
          </a:p>
        </p:txBody>
      </p:sp>
      <p:sp>
        <p:nvSpPr>
          <p:cNvPr id="11" name="Rectangle 10"/>
          <p:cNvSpPr/>
          <p:nvPr/>
        </p:nvSpPr>
        <p:spPr>
          <a:xfrm>
            <a:off x="1204735" y="4588216"/>
            <a:ext cx="9810427" cy="590931"/>
          </a:xfrm>
          <a:prstGeom prst="rect">
            <a:avLst/>
          </a:prstGeom>
        </p:spPr>
        <p:txBody>
          <a:bodyPr wrap="square">
            <a:spAutoFit/>
          </a:bodyPr>
          <a:lstStyle/>
          <a:p>
            <a:pPr algn="just"/>
            <a:r>
              <a:rPr lang="en-US" sz="1620" dirty="0"/>
              <a:t>Open and fair machine learning is needed in order to give additional information the users of machine learning so that such systems can be audited in case of a wrong assessment or prediction</a:t>
            </a:r>
          </a:p>
        </p:txBody>
      </p:sp>
      <p:sp>
        <p:nvSpPr>
          <p:cNvPr id="12" name="TextBox 11"/>
          <p:cNvSpPr txBox="1"/>
          <p:nvPr/>
        </p:nvSpPr>
        <p:spPr>
          <a:xfrm>
            <a:off x="1191695" y="5300638"/>
            <a:ext cx="4260910" cy="424732"/>
          </a:xfrm>
          <a:prstGeom prst="rect">
            <a:avLst/>
          </a:prstGeom>
          <a:noFill/>
        </p:spPr>
        <p:txBody>
          <a:bodyPr wrap="none" rtlCol="0">
            <a:spAutoFit/>
          </a:bodyPr>
          <a:lstStyle/>
          <a:p>
            <a:r>
              <a:rPr lang="en-US" sz="2160" b="1" dirty="0">
                <a:latin typeface="+mj-lt"/>
              </a:rPr>
              <a:t>Need to educate users of ML systems</a:t>
            </a:r>
          </a:p>
        </p:txBody>
      </p:sp>
      <p:sp>
        <p:nvSpPr>
          <p:cNvPr id="13" name="Rectangle 12"/>
          <p:cNvSpPr/>
          <p:nvPr/>
        </p:nvSpPr>
        <p:spPr>
          <a:xfrm>
            <a:off x="1191694" y="5699527"/>
            <a:ext cx="9810427" cy="590931"/>
          </a:xfrm>
          <a:prstGeom prst="rect">
            <a:avLst/>
          </a:prstGeom>
        </p:spPr>
        <p:txBody>
          <a:bodyPr wrap="square">
            <a:spAutoFit/>
          </a:bodyPr>
          <a:lstStyle/>
          <a:p>
            <a:pPr algn="just"/>
            <a:r>
              <a:rPr lang="en-US" sz="1620" dirty="0"/>
              <a:t>Educate users of machine learning systems with respect to what the models are predicting vs. what they might think the system is doing (predictive vs. prescriptive vs. descriptive vs. causal models)</a:t>
            </a:r>
          </a:p>
        </p:txBody>
      </p:sp>
    </p:spTree>
    <p:extLst>
      <p:ext uri="{BB962C8B-B14F-4D97-AF65-F5344CB8AC3E}">
        <p14:creationId xmlns:p14="http://schemas.microsoft.com/office/powerpoint/2010/main" val="323635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13621" y="6534151"/>
            <a:ext cx="1358064" cy="240066"/>
          </a:xfrm>
          <a:prstGeom prst="rect">
            <a:avLst/>
          </a:prstGeom>
          <a:noFill/>
        </p:spPr>
        <p:txBody>
          <a:bodyPr wrap="none" rtlCol="0">
            <a:spAutoFit/>
          </a:bodyPr>
          <a:lstStyle/>
          <a:p>
            <a:r>
              <a:rPr lang="en-US" sz="960" dirty="0"/>
              <a:t>Source: Andreas </a:t>
            </a:r>
            <a:r>
              <a:rPr lang="en-US" sz="960" dirty="0" err="1"/>
              <a:t>Dewes</a:t>
            </a:r>
            <a:endParaRPr lang="en-US" sz="96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2890" y="918973"/>
            <a:ext cx="7373773" cy="4103370"/>
          </a:xfrm>
          <a:prstGeom prst="rect">
            <a:avLst/>
          </a:prstGeom>
        </p:spPr>
      </p:pic>
    </p:spTree>
    <p:extLst>
      <p:ext uri="{BB962C8B-B14F-4D97-AF65-F5344CB8AC3E}">
        <p14:creationId xmlns:p14="http://schemas.microsoft.com/office/powerpoint/2010/main" val="1921640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3E9874-C535-4E0A-B1E8-C0CAEC760AA9}"/>
              </a:ext>
            </a:extLst>
          </p:cNvPr>
          <p:cNvSpPr>
            <a:spLocks noGrp="1"/>
          </p:cNvSpPr>
          <p:nvPr>
            <p:ph type="body" sz="quarter" idx="11"/>
          </p:nvPr>
        </p:nvSpPr>
        <p:spPr/>
        <p:txBody>
          <a:bodyPr/>
          <a:lstStyle/>
          <a:p>
            <a:r>
              <a:rPr lang="en-US" sz="2800" dirty="0"/>
              <a:t>Decision Making:</a:t>
            </a:r>
          </a:p>
          <a:p>
            <a:pPr lvl="1"/>
            <a:r>
              <a:rPr lang="en-US" sz="2000" dirty="0"/>
              <a:t>Why is the machine learning algorithm making a prediction?</a:t>
            </a:r>
          </a:p>
          <a:p>
            <a:pPr lvl="1"/>
            <a:r>
              <a:rPr lang="en-US" sz="2000" dirty="0"/>
              <a:t>What if the reasons for making the prediction are wrong?</a:t>
            </a:r>
          </a:p>
          <a:p>
            <a:r>
              <a:rPr lang="en-US" sz="2800" dirty="0"/>
              <a:t>Fairness:</a:t>
            </a:r>
          </a:p>
          <a:p>
            <a:pPr lvl="1"/>
            <a:r>
              <a:rPr lang="en-US" sz="2000" dirty="0"/>
              <a:t>Are different populations in the dataset being scored fairly?</a:t>
            </a:r>
          </a:p>
          <a:p>
            <a:r>
              <a:rPr lang="en-US" sz="2800" dirty="0"/>
              <a:t>Regulation:</a:t>
            </a:r>
          </a:p>
          <a:p>
            <a:pPr lvl="1"/>
            <a:r>
              <a:rPr lang="en-US" sz="2000" dirty="0"/>
              <a:t>GDPR’s right to explanation</a:t>
            </a:r>
          </a:p>
          <a:p>
            <a:endParaRPr lang="en-US" sz="2800" dirty="0"/>
          </a:p>
        </p:txBody>
      </p:sp>
      <p:sp>
        <p:nvSpPr>
          <p:cNvPr id="3" name="Title 2">
            <a:extLst>
              <a:ext uri="{FF2B5EF4-FFF2-40B4-BE49-F238E27FC236}">
                <a16:creationId xmlns:a16="http://schemas.microsoft.com/office/drawing/2014/main" id="{C3DA511D-1E6B-419E-BE27-E80DD63F00DB}"/>
              </a:ext>
            </a:extLst>
          </p:cNvPr>
          <p:cNvSpPr>
            <a:spLocks noGrp="1"/>
          </p:cNvSpPr>
          <p:nvPr>
            <p:ph type="title"/>
          </p:nvPr>
        </p:nvSpPr>
        <p:spPr/>
        <p:txBody>
          <a:bodyPr/>
          <a:lstStyle/>
          <a:p>
            <a:r>
              <a:rPr lang="en-US" dirty="0"/>
              <a:t>Need for Explanations in Machine Learning</a:t>
            </a:r>
          </a:p>
        </p:txBody>
      </p:sp>
    </p:spTree>
    <p:extLst>
      <p:ext uri="{BB962C8B-B14F-4D97-AF65-F5344CB8AC3E}">
        <p14:creationId xmlns:p14="http://schemas.microsoft.com/office/powerpoint/2010/main" val="78122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r>
              <a:rPr lang="en-US" dirty="0"/>
              <a:t>Early History</a:t>
            </a:r>
          </a:p>
        </p:txBody>
      </p:sp>
      <p:sp>
        <p:nvSpPr>
          <p:cNvPr id="3" name="Content Placeholder 2"/>
          <p:cNvSpPr>
            <a:spLocks noGrp="1"/>
          </p:cNvSpPr>
          <p:nvPr>
            <p:ph idx="4294967295"/>
          </p:nvPr>
        </p:nvSpPr>
        <p:spPr>
          <a:xfrm>
            <a:off x="1363980" y="1985963"/>
            <a:ext cx="5218420" cy="3916205"/>
          </a:xfrm>
        </p:spPr>
        <p:txBody>
          <a:bodyPr>
            <a:normAutofit lnSpcReduction="10000"/>
          </a:bodyPr>
          <a:lstStyle/>
          <a:p>
            <a:r>
              <a:rPr lang="en-US" dirty="0"/>
              <a:t>Explanations and interpretability are currently at the cutting edge of ML</a:t>
            </a:r>
          </a:p>
          <a:p>
            <a:r>
              <a:rPr lang="en-US" dirty="0"/>
              <a:t>Many people assume that this a new topic</a:t>
            </a:r>
          </a:p>
          <a:p>
            <a:r>
              <a:rPr lang="en-US" dirty="0"/>
              <a:t>The earliest work in AI was rooted in logic to make mechanical reasoning transparent and easily understood</a:t>
            </a:r>
          </a:p>
          <a:p>
            <a:r>
              <a:rPr lang="en-US" dirty="0"/>
              <a:t>Logic Theorist (1955-56) could prove mathematical theorems given a problem</a:t>
            </a:r>
          </a:p>
          <a:p>
            <a:endParaRPr lang="en-US"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2400" y="1985963"/>
            <a:ext cx="4462790" cy="3106103"/>
          </a:xfrm>
          <a:prstGeom prst="rect">
            <a:avLst/>
          </a:prstGeom>
        </p:spPr>
      </p:pic>
      <p:sp>
        <p:nvSpPr>
          <p:cNvPr id="6" name="TextBox 5"/>
          <p:cNvSpPr txBox="1"/>
          <p:nvPr/>
        </p:nvSpPr>
        <p:spPr>
          <a:xfrm>
            <a:off x="6616786" y="5164716"/>
            <a:ext cx="4433650" cy="341632"/>
          </a:xfrm>
          <a:prstGeom prst="rect">
            <a:avLst/>
          </a:prstGeom>
          <a:noFill/>
        </p:spPr>
        <p:txBody>
          <a:bodyPr wrap="none" rtlCol="0">
            <a:spAutoFit/>
          </a:bodyPr>
          <a:lstStyle/>
          <a:p>
            <a:r>
              <a:rPr lang="en-US" sz="1620" dirty="0"/>
              <a:t>World’s first programmable Automata 12</a:t>
            </a:r>
            <a:r>
              <a:rPr lang="en-US" sz="1620" baseline="30000" dirty="0"/>
              <a:t>th</a:t>
            </a:r>
            <a:r>
              <a:rPr lang="en-US" sz="1620" dirty="0"/>
              <a:t> century</a:t>
            </a:r>
          </a:p>
        </p:txBody>
      </p:sp>
      <p:sp>
        <p:nvSpPr>
          <p:cNvPr id="7" name="TextBox 6">
            <a:extLst>
              <a:ext uri="{FF2B5EF4-FFF2-40B4-BE49-F238E27FC236}">
                <a16:creationId xmlns:a16="http://schemas.microsoft.com/office/drawing/2014/main" id="{44037C27-C49B-431F-AABC-5D1A03C721E0}"/>
              </a:ext>
            </a:extLst>
          </p:cNvPr>
          <p:cNvSpPr txBox="1"/>
          <p:nvPr/>
        </p:nvSpPr>
        <p:spPr>
          <a:xfrm>
            <a:off x="7010400" y="5489066"/>
            <a:ext cx="4267200" cy="523220"/>
          </a:xfrm>
          <a:prstGeom prst="rect">
            <a:avLst/>
          </a:prstGeom>
          <a:noFill/>
        </p:spPr>
        <p:txBody>
          <a:bodyPr wrap="square">
            <a:spAutoFit/>
          </a:bodyPr>
          <a:lstStyle/>
          <a:p>
            <a:r>
              <a:rPr lang="en-US" sz="1400" dirty="0"/>
              <a:t>The Al-</a:t>
            </a:r>
            <a:r>
              <a:rPr lang="en-US" sz="1400" dirty="0" err="1"/>
              <a:t>Jazari</a:t>
            </a:r>
            <a:r>
              <a:rPr lang="en-US" sz="1400" dirty="0"/>
              <a:t> orchestra, one of the earliest examples of known automatons. Credit: Freer Gallery of Art</a:t>
            </a:r>
          </a:p>
        </p:txBody>
      </p:sp>
    </p:spTree>
    <p:extLst>
      <p:ext uri="{BB962C8B-B14F-4D97-AF65-F5344CB8AC3E}">
        <p14:creationId xmlns:p14="http://schemas.microsoft.com/office/powerpoint/2010/main" val="1284780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3E9874-C535-4E0A-B1E8-C0CAEC760AA9}"/>
              </a:ext>
            </a:extLst>
          </p:cNvPr>
          <p:cNvSpPr>
            <a:spLocks noGrp="1"/>
          </p:cNvSpPr>
          <p:nvPr>
            <p:ph type="body" sz="quarter" idx="11"/>
          </p:nvPr>
        </p:nvSpPr>
        <p:spPr/>
        <p:txBody>
          <a:bodyPr/>
          <a:lstStyle/>
          <a:p>
            <a:r>
              <a:rPr lang="en-US" dirty="0"/>
              <a:t>Machine Learning models have shown tremendous success in various prediction tasks</a:t>
            </a:r>
          </a:p>
          <a:p>
            <a:r>
              <a:rPr lang="en-US" dirty="0"/>
              <a:t>Availability of large amounts of data</a:t>
            </a:r>
          </a:p>
          <a:p>
            <a:r>
              <a:rPr lang="en-US" dirty="0"/>
              <a:t>Availability of cheap computing power</a:t>
            </a:r>
          </a:p>
          <a:p>
            <a:r>
              <a:rPr lang="en-US" dirty="0"/>
              <a:t>Ease of data collection</a:t>
            </a:r>
          </a:p>
          <a:p>
            <a:r>
              <a:rPr lang="en-US" dirty="0"/>
              <a:t>Deployment of ML systems in multiple domains</a:t>
            </a:r>
          </a:p>
          <a:p>
            <a:endParaRPr lang="en-US" dirty="0"/>
          </a:p>
        </p:txBody>
      </p:sp>
      <p:sp>
        <p:nvSpPr>
          <p:cNvPr id="3" name="Title 2">
            <a:extLst>
              <a:ext uri="{FF2B5EF4-FFF2-40B4-BE49-F238E27FC236}">
                <a16:creationId xmlns:a16="http://schemas.microsoft.com/office/drawing/2014/main" id="{C3DA511D-1E6B-419E-BE27-E80DD63F00DB}"/>
              </a:ext>
            </a:extLst>
          </p:cNvPr>
          <p:cNvSpPr>
            <a:spLocks noGrp="1"/>
          </p:cNvSpPr>
          <p:nvPr>
            <p:ph type="title"/>
          </p:nvPr>
        </p:nvSpPr>
        <p:spPr/>
        <p:txBody>
          <a:bodyPr/>
          <a:lstStyle/>
          <a:p>
            <a:r>
              <a:rPr lang="en-US" dirty="0"/>
              <a:t>Why do we need explanations now?</a:t>
            </a:r>
          </a:p>
        </p:txBody>
      </p:sp>
    </p:spTree>
    <p:extLst>
      <p:ext uri="{BB962C8B-B14F-4D97-AF65-F5344CB8AC3E}">
        <p14:creationId xmlns:p14="http://schemas.microsoft.com/office/powerpoint/2010/main" val="3132339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r>
              <a:rPr lang="en-US" dirty="0"/>
              <a:t>Need for ML Explanations</a:t>
            </a:r>
          </a:p>
        </p:txBody>
      </p:sp>
      <p:sp>
        <p:nvSpPr>
          <p:cNvPr id="3" name="Content Placeholder 2"/>
          <p:cNvSpPr>
            <a:spLocks noGrp="1"/>
          </p:cNvSpPr>
          <p:nvPr>
            <p:ph idx="4294967295"/>
          </p:nvPr>
        </p:nvSpPr>
        <p:spPr>
          <a:xfrm>
            <a:off x="1363982" y="1985963"/>
            <a:ext cx="6087944" cy="4490251"/>
          </a:xfrm>
        </p:spPr>
        <p:txBody>
          <a:bodyPr>
            <a:normAutofit fontScale="85000" lnSpcReduction="10000"/>
          </a:bodyPr>
          <a:lstStyle/>
          <a:p>
            <a:pPr marL="0" indent="0">
              <a:buNone/>
            </a:pPr>
            <a:r>
              <a:rPr lang="en-US" dirty="0"/>
              <a:t>Case Study of Model with Erroneous Recommendations</a:t>
            </a:r>
          </a:p>
          <a:p>
            <a:r>
              <a:rPr lang="en-US" dirty="0"/>
              <a:t>Algorithms to predict which pneumonia patients should be admitted to hospitals and which treated as outpatients</a:t>
            </a:r>
          </a:p>
          <a:p>
            <a:r>
              <a:rPr lang="en-US" dirty="0"/>
              <a:t>Neural nets were far more accurate than classical statistical methods</a:t>
            </a:r>
          </a:p>
          <a:p>
            <a:r>
              <a:rPr lang="en-US" dirty="0"/>
              <a:t>However, it turned out that both the regression and the neural net had inferred that pneumonia patients with asthma have a lower risk of dying, and shouldn’t be admitted</a:t>
            </a:r>
          </a:p>
          <a:p>
            <a:r>
              <a:rPr lang="en-US" dirty="0"/>
              <a:t>But the opposite is true. Patients with asthma are high-risk. This was not captured in the data because asthma patients with pneumonia usually were admitted not just to the hospital but directly to the ICU, treated aggressively, and survived.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800" y="1920564"/>
            <a:ext cx="4330100" cy="3261035"/>
          </a:xfrm>
          <a:prstGeom prst="rect">
            <a:avLst/>
          </a:prstGeom>
        </p:spPr>
      </p:pic>
    </p:spTree>
    <p:extLst>
      <p:ext uri="{BB962C8B-B14F-4D97-AF65-F5344CB8AC3E}">
        <p14:creationId xmlns:p14="http://schemas.microsoft.com/office/powerpoint/2010/main" val="1403445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r>
              <a:rPr lang="en-US" dirty="0"/>
              <a:t>When is Model Interpretability Needed?</a:t>
            </a:r>
          </a:p>
        </p:txBody>
      </p:sp>
      <p:sp>
        <p:nvSpPr>
          <p:cNvPr id="3" name="Content Placeholder 2"/>
          <p:cNvSpPr>
            <a:spLocks noGrp="1"/>
          </p:cNvSpPr>
          <p:nvPr>
            <p:ph idx="4294967295"/>
          </p:nvPr>
        </p:nvSpPr>
        <p:spPr>
          <a:xfrm>
            <a:off x="1837183" y="2130268"/>
            <a:ext cx="5894549" cy="3524585"/>
          </a:xfrm>
        </p:spPr>
        <p:txBody>
          <a:bodyPr>
            <a:normAutofit/>
          </a:bodyPr>
          <a:lstStyle/>
          <a:p>
            <a:r>
              <a:rPr lang="en-US" dirty="0"/>
              <a:t>Any context where humans are required to provide explanations so that people cannot hide behind machine learning models</a:t>
            </a:r>
          </a:p>
          <a:p>
            <a:r>
              <a:rPr lang="en-US" dirty="0"/>
              <a:t>Where the decision based on the model predictions can have far reaching consequences, e.g., recommend an operation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732" y="2130267"/>
            <a:ext cx="3140009" cy="3715537"/>
          </a:xfrm>
          <a:prstGeom prst="rect">
            <a:avLst/>
          </a:prstGeom>
        </p:spPr>
      </p:pic>
    </p:spTree>
    <p:extLst>
      <p:ext uri="{BB962C8B-B14F-4D97-AF65-F5344CB8AC3E}">
        <p14:creationId xmlns:p14="http://schemas.microsoft.com/office/powerpoint/2010/main" val="1892178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algn="l">
              <a:buFont typeface="Arial" panose="020B0604020202020204" pitchFamily="34" charset="0"/>
              <a:buChar char="•"/>
            </a:pPr>
            <a:r>
              <a:rPr lang="en-US" b="0" i="0" dirty="0">
                <a:solidFill>
                  <a:srgbClr val="262626"/>
                </a:solidFill>
                <a:effectLst/>
                <a:latin typeface="Lato Extended"/>
              </a:rPr>
              <a:t>Build and evaluate an end-to-end machine learning project</a:t>
            </a:r>
          </a:p>
        </p:txBody>
      </p:sp>
      <p:sp>
        <p:nvSpPr>
          <p:cNvPr id="3" name="Title 2"/>
          <p:cNvSpPr>
            <a:spLocks noGrp="1"/>
          </p:cNvSpPr>
          <p:nvPr>
            <p:ph type="title"/>
          </p:nvPr>
        </p:nvSpPr>
        <p:spPr/>
        <p:txBody>
          <a:bodyPr>
            <a:normAutofit/>
          </a:bodyPr>
          <a:lstStyle/>
          <a:p>
            <a:r>
              <a:rPr lang="en-US" sz="3200" dirty="0"/>
              <a:t>Learning Objectives</a:t>
            </a:r>
          </a:p>
        </p:txBody>
      </p:sp>
      <p:sp>
        <p:nvSpPr>
          <p:cNvPr id="4" name="Text Placeholder 3"/>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4503425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r>
              <a:rPr lang="en-US" dirty="0"/>
              <a:t>When are explanations not needed?</a:t>
            </a:r>
          </a:p>
        </p:txBody>
      </p:sp>
      <p:sp>
        <p:nvSpPr>
          <p:cNvPr id="3" name="Content Placeholder 2"/>
          <p:cNvSpPr>
            <a:spLocks noGrp="1"/>
          </p:cNvSpPr>
          <p:nvPr>
            <p:ph idx="4294967295"/>
          </p:nvPr>
        </p:nvSpPr>
        <p:spPr>
          <a:xfrm>
            <a:off x="1363980" y="1985963"/>
            <a:ext cx="4714876" cy="3916205"/>
          </a:xfrm>
        </p:spPr>
        <p:txBody>
          <a:bodyPr>
            <a:normAutofit/>
          </a:bodyPr>
          <a:lstStyle/>
          <a:p>
            <a:r>
              <a:rPr lang="en-US" dirty="0"/>
              <a:t>When are Contexts where Model Interpretability is not needed</a:t>
            </a:r>
          </a:p>
          <a:p>
            <a:pPr lvl="1"/>
            <a:r>
              <a:rPr lang="en-US" dirty="0"/>
              <a:t>Explanation Agnostic contexts, e.g., ED Staffing Prediction</a:t>
            </a:r>
          </a:p>
          <a:p>
            <a:pPr lvl="1"/>
            <a:r>
              <a:rPr lang="en-US" dirty="0"/>
              <a:t>Models which have shown to be highly effective empirically i.e., e.g., 98% accuracy for a diagnosis for the AI system</a:t>
            </a:r>
          </a:p>
          <a:p>
            <a:pPr lvl="1"/>
            <a:r>
              <a:rPr lang="en-US" dirty="0"/>
              <a:t>Systems that have theoretical guarantees on their performance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78856" y="1864520"/>
            <a:ext cx="4920692" cy="2776091"/>
          </a:xfrm>
          <a:prstGeom prst="rect">
            <a:avLst/>
          </a:prstGeom>
        </p:spPr>
      </p:pic>
    </p:spTree>
    <p:extLst>
      <p:ext uri="{BB962C8B-B14F-4D97-AF65-F5344CB8AC3E}">
        <p14:creationId xmlns:p14="http://schemas.microsoft.com/office/powerpoint/2010/main" val="207928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r>
              <a:rPr lang="en-US" dirty="0"/>
              <a:t>Accuracy vs. Interpretability</a:t>
            </a: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503411" y="1824990"/>
            <a:ext cx="7185178" cy="4352926"/>
          </a:xfrm>
        </p:spPr>
      </p:pic>
      <p:pic>
        <p:nvPicPr>
          <p:cNvPr id="3" name="Picture 2">
            <a:extLst>
              <a:ext uri="{FF2B5EF4-FFF2-40B4-BE49-F238E27FC236}">
                <a16:creationId xmlns:a16="http://schemas.microsoft.com/office/drawing/2014/main" id="{C14C60EE-7538-4A83-97B9-0A558C8C8259}"/>
              </a:ext>
            </a:extLst>
          </p:cNvPr>
          <p:cNvPicPr>
            <a:picLocks noChangeAspect="1"/>
          </p:cNvPicPr>
          <p:nvPr/>
        </p:nvPicPr>
        <p:blipFill>
          <a:blip r:embed="rId3"/>
          <a:stretch>
            <a:fillRect/>
          </a:stretch>
        </p:blipFill>
        <p:spPr>
          <a:xfrm>
            <a:off x="2590800" y="1690689"/>
            <a:ext cx="7181710" cy="4352921"/>
          </a:xfrm>
          <a:prstGeom prst="rect">
            <a:avLst/>
          </a:prstGeom>
        </p:spPr>
      </p:pic>
    </p:spTree>
    <p:extLst>
      <p:ext uri="{BB962C8B-B14F-4D97-AF65-F5344CB8AC3E}">
        <p14:creationId xmlns:p14="http://schemas.microsoft.com/office/powerpoint/2010/main" val="1940626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r>
              <a:rPr lang="en-US" dirty="0"/>
              <a:t>The Problem of Generalizability</a:t>
            </a:r>
          </a:p>
        </p:txBody>
      </p:sp>
      <p:sp>
        <p:nvSpPr>
          <p:cNvPr id="3" name="Content Placeholder 2"/>
          <p:cNvSpPr>
            <a:spLocks noGrp="1"/>
          </p:cNvSpPr>
          <p:nvPr>
            <p:ph idx="4294967295"/>
          </p:nvPr>
        </p:nvSpPr>
        <p:spPr>
          <a:xfrm>
            <a:off x="1363980" y="1985963"/>
            <a:ext cx="6064432" cy="3916205"/>
          </a:xfrm>
        </p:spPr>
        <p:txBody>
          <a:bodyPr>
            <a:normAutofit fontScale="92500" lnSpcReduction="20000"/>
          </a:bodyPr>
          <a:lstStyle/>
          <a:p>
            <a:r>
              <a:rPr lang="en-US" dirty="0"/>
              <a:t>Adrian Thompson (Sussex University) used neural networks to design circuits that could distinguish between 2 audio tunes</a:t>
            </a:r>
          </a:p>
          <a:p>
            <a:r>
              <a:rPr lang="en-US" dirty="0"/>
              <a:t>Resulted in a system with near perfect performance and fewer inputs than what humans use</a:t>
            </a:r>
          </a:p>
          <a:p>
            <a:r>
              <a:rPr lang="en-US" dirty="0"/>
              <a:t>Patterns picked up by the system were not generalizable</a:t>
            </a:r>
          </a:p>
          <a:p>
            <a:r>
              <a:rPr lang="en-US" dirty="0"/>
              <a:t>The algorithms can’t know which of those patterns exist nowhere else</a:t>
            </a:r>
          </a:p>
          <a:p>
            <a:r>
              <a:rPr lang="en-US" dirty="0"/>
              <a:t>The ML system was overfitting without realizing it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3676" y="1985963"/>
            <a:ext cx="3291840" cy="2194560"/>
          </a:xfrm>
          <a:prstGeom prst="rect">
            <a:avLst/>
          </a:prstGeom>
        </p:spPr>
      </p:pic>
    </p:spTree>
    <p:extLst>
      <p:ext uri="{BB962C8B-B14F-4D97-AF65-F5344CB8AC3E}">
        <p14:creationId xmlns:p14="http://schemas.microsoft.com/office/powerpoint/2010/main" val="637120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r>
              <a:rPr lang="en-US" dirty="0"/>
              <a:t>Defining Interpretable Machine Learning</a:t>
            </a:r>
          </a:p>
        </p:txBody>
      </p:sp>
      <p:sp>
        <p:nvSpPr>
          <p:cNvPr id="3" name="Content Placeholder 2"/>
          <p:cNvSpPr>
            <a:spLocks noGrp="1"/>
          </p:cNvSpPr>
          <p:nvPr>
            <p:ph idx="4294967295"/>
          </p:nvPr>
        </p:nvSpPr>
        <p:spPr>
          <a:xfrm>
            <a:off x="1363981" y="1985963"/>
            <a:ext cx="5829300" cy="4113943"/>
          </a:xfrm>
        </p:spPr>
        <p:txBody>
          <a:bodyPr>
            <a:normAutofit lnSpcReduction="10000"/>
          </a:bodyPr>
          <a:lstStyle/>
          <a:p>
            <a:r>
              <a:rPr lang="en-US" dirty="0"/>
              <a:t>Interpretable machine learning refers to giving </a:t>
            </a:r>
            <a:r>
              <a:rPr lang="en-US" b="1" dirty="0"/>
              <a:t>explanations</a:t>
            </a:r>
            <a:r>
              <a:rPr lang="en-US" dirty="0"/>
              <a:t> of machine learning models to </a:t>
            </a:r>
            <a:r>
              <a:rPr lang="en-US" b="1" dirty="0"/>
              <a:t>humans</a:t>
            </a:r>
            <a:r>
              <a:rPr lang="en-US" dirty="0"/>
              <a:t> with </a:t>
            </a:r>
            <a:r>
              <a:rPr lang="en-US" b="1" dirty="0"/>
              <a:t>domain knowledge</a:t>
            </a:r>
          </a:p>
          <a:p>
            <a:r>
              <a:rPr lang="en-US" dirty="0"/>
              <a:t>Explanation: Why is the prediction being made?</a:t>
            </a:r>
          </a:p>
          <a:p>
            <a:r>
              <a:rPr lang="en-US" dirty="0"/>
              <a:t>Explanation to Human: The explanation should be comprehensible to humans in (i) natural language (ii) easy to understand</a:t>
            </a:r>
          </a:p>
          <a:p>
            <a:r>
              <a:rPr lang="en-US" dirty="0"/>
              <a:t>Domain Knowledge: The explanation should make sense to a domain expert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8729" y="1985106"/>
            <a:ext cx="4040962" cy="4114800"/>
          </a:xfrm>
          <a:prstGeom prst="rect">
            <a:avLst/>
          </a:prstGeom>
        </p:spPr>
      </p:pic>
      <p:sp>
        <p:nvSpPr>
          <p:cNvPr id="5" name="TextBox 4"/>
          <p:cNvSpPr txBox="1"/>
          <p:nvPr/>
        </p:nvSpPr>
        <p:spPr>
          <a:xfrm>
            <a:off x="7951439" y="6011627"/>
            <a:ext cx="2496196" cy="341632"/>
          </a:xfrm>
          <a:prstGeom prst="rect">
            <a:avLst/>
          </a:prstGeom>
          <a:noFill/>
        </p:spPr>
        <p:txBody>
          <a:bodyPr wrap="none" rtlCol="0">
            <a:spAutoFit/>
          </a:bodyPr>
          <a:lstStyle/>
          <a:p>
            <a:r>
              <a:rPr lang="en-US" sz="1620" dirty="0"/>
              <a:t>Standard Model </a:t>
            </a:r>
            <a:r>
              <a:rPr lang="en-US" sz="1620" dirty="0" err="1"/>
              <a:t>Lagrangian</a:t>
            </a:r>
            <a:endParaRPr lang="en-US" sz="1620" dirty="0"/>
          </a:p>
        </p:txBody>
      </p:sp>
    </p:spTree>
    <p:extLst>
      <p:ext uri="{BB962C8B-B14F-4D97-AF65-F5344CB8AC3E}">
        <p14:creationId xmlns:p14="http://schemas.microsoft.com/office/powerpoint/2010/main" val="1118781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54066" y="2112345"/>
            <a:ext cx="8482488" cy="2806922"/>
          </a:xfrm>
          <a:prstGeom prst="rect">
            <a:avLst/>
          </a:prstGeom>
        </p:spPr>
        <p:txBody>
          <a:bodyPr wrap="square">
            <a:spAutoFit/>
          </a:bodyPr>
          <a:lstStyle/>
          <a:p>
            <a:pPr algn="just"/>
            <a:r>
              <a:rPr lang="en-US" sz="2520" dirty="0">
                <a:latin typeface="+mj-lt"/>
              </a:rPr>
              <a:t>“You can ask a human, but, you know, what cognitive psychologists have discovered is that when you ask a human you’re not really getting at the decision process. They make a decision first, and then you ask, and then they generate an explanation and that may not be the true explanation.” </a:t>
            </a:r>
          </a:p>
          <a:p>
            <a:pPr algn="just"/>
            <a:endParaRPr lang="en-US" sz="2520" dirty="0">
              <a:latin typeface="+mj-lt"/>
            </a:endParaRPr>
          </a:p>
          <a:p>
            <a:pPr algn="r"/>
            <a:r>
              <a:rPr lang="en-US" sz="2520" dirty="0">
                <a:latin typeface="+mj-lt"/>
              </a:rPr>
              <a:t>- Peter </a:t>
            </a:r>
            <a:r>
              <a:rPr lang="en-US" sz="2520" dirty="0" err="1">
                <a:latin typeface="+mj-lt"/>
              </a:rPr>
              <a:t>Norvig</a:t>
            </a:r>
            <a:endParaRPr lang="en-US" sz="2520" dirty="0">
              <a:latin typeface="+mj-lt"/>
            </a:endParaRPr>
          </a:p>
        </p:txBody>
      </p:sp>
      <p:sp>
        <p:nvSpPr>
          <p:cNvPr id="5" name="Title 4"/>
          <p:cNvSpPr>
            <a:spLocks noGrp="1"/>
          </p:cNvSpPr>
          <p:nvPr>
            <p:ph type="title"/>
          </p:nvPr>
        </p:nvSpPr>
        <p:spPr>
          <a:xfrm>
            <a:off x="838200" y="365126"/>
            <a:ext cx="10515600" cy="1325563"/>
          </a:xfrm>
        </p:spPr>
        <p:txBody>
          <a:bodyPr/>
          <a:lstStyle/>
          <a:p>
            <a:pPr algn="ctr"/>
            <a:r>
              <a:rPr lang="en-US" dirty="0"/>
              <a:t>Limits of Explanations</a:t>
            </a:r>
          </a:p>
        </p:txBody>
      </p:sp>
    </p:spTree>
    <p:extLst>
      <p:ext uri="{BB962C8B-B14F-4D97-AF65-F5344CB8AC3E}">
        <p14:creationId xmlns:p14="http://schemas.microsoft.com/office/powerpoint/2010/main" val="481552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F520F2-DD66-4DC5-8F07-E73EFD08B203}"/>
              </a:ext>
            </a:extLst>
          </p:cNvPr>
          <p:cNvSpPr>
            <a:spLocks noGrp="1"/>
          </p:cNvSpPr>
          <p:nvPr>
            <p:ph type="body" sz="quarter" idx="11"/>
          </p:nvPr>
        </p:nvSpPr>
        <p:spPr/>
        <p:txBody>
          <a:bodyPr/>
          <a:lstStyle/>
          <a:p>
            <a:r>
              <a:rPr lang="en-US" dirty="0"/>
              <a:t>Causality</a:t>
            </a:r>
          </a:p>
          <a:p>
            <a:pPr lvl="1"/>
            <a:r>
              <a:rPr lang="en-US" dirty="0"/>
              <a:t>The model can find causal links between variables and the outcome e.g., smoking and lung cancer.  </a:t>
            </a:r>
            <a:r>
              <a:rPr lang="en-US" i="1" dirty="0"/>
              <a:t>Note:</a:t>
            </a:r>
            <a:r>
              <a:rPr lang="en-US" dirty="0"/>
              <a:t> Supervised Learning Algorithms learn associations which may not be causal.</a:t>
            </a:r>
          </a:p>
          <a:p>
            <a:r>
              <a:rPr lang="en-US" dirty="0"/>
              <a:t>Transferability</a:t>
            </a:r>
          </a:p>
          <a:p>
            <a:pPr lvl="1"/>
            <a:r>
              <a:rPr lang="en-US" dirty="0"/>
              <a:t>The results should generalize from the model building setting to the deployment setting even beyond issues related to overfitting e.g., be resistant to adversarial attacks.</a:t>
            </a:r>
          </a:p>
          <a:p>
            <a:r>
              <a:rPr lang="en-US" dirty="0"/>
              <a:t>Informativeness</a:t>
            </a:r>
          </a:p>
          <a:p>
            <a:pPr lvl="1"/>
            <a:r>
              <a:rPr lang="en-US" dirty="0"/>
              <a:t>Provide useful information about the model variables and the target </a:t>
            </a:r>
          </a:p>
          <a:p>
            <a:r>
              <a:rPr lang="en-US" dirty="0"/>
              <a:t>Fair Decision Making</a:t>
            </a:r>
          </a:p>
          <a:p>
            <a:pPr lvl="1"/>
            <a:r>
              <a:rPr lang="en-US" dirty="0"/>
              <a:t>Free from bias</a:t>
            </a:r>
          </a:p>
          <a:p>
            <a:endParaRPr lang="en-US" dirty="0"/>
          </a:p>
        </p:txBody>
      </p:sp>
      <p:sp>
        <p:nvSpPr>
          <p:cNvPr id="3" name="Title 2">
            <a:extLst>
              <a:ext uri="{FF2B5EF4-FFF2-40B4-BE49-F238E27FC236}">
                <a16:creationId xmlns:a16="http://schemas.microsoft.com/office/drawing/2014/main" id="{CDFEAD88-9AD9-4E06-9C1C-1EA64ABCFDB4}"/>
              </a:ext>
            </a:extLst>
          </p:cNvPr>
          <p:cNvSpPr>
            <a:spLocks noGrp="1"/>
          </p:cNvSpPr>
          <p:nvPr>
            <p:ph type="title"/>
          </p:nvPr>
        </p:nvSpPr>
        <p:spPr/>
        <p:txBody>
          <a:bodyPr/>
          <a:lstStyle/>
          <a:p>
            <a:r>
              <a:rPr lang="it-IT" dirty="0"/>
              <a:t>Desiderata for Interpretability in ML</a:t>
            </a:r>
            <a:endParaRPr lang="en-US" dirty="0"/>
          </a:p>
        </p:txBody>
      </p:sp>
    </p:spTree>
    <p:extLst>
      <p:ext uri="{BB962C8B-B14F-4D97-AF65-F5344CB8AC3E}">
        <p14:creationId xmlns:p14="http://schemas.microsoft.com/office/powerpoint/2010/main" val="4258753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r>
              <a:rPr lang="en-US" dirty="0"/>
              <a:t>Global vs. Local</a:t>
            </a:r>
          </a:p>
        </p:txBody>
      </p:sp>
      <p:pic>
        <p:nvPicPr>
          <p:cNvPr id="4" name="Content Placeholder 3"/>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1632354" y="1824990"/>
            <a:ext cx="8927293" cy="4352926"/>
          </a:xfrm>
        </p:spPr>
      </p:pic>
      <p:pic>
        <p:nvPicPr>
          <p:cNvPr id="3" name="Picture 2">
            <a:extLst>
              <a:ext uri="{FF2B5EF4-FFF2-40B4-BE49-F238E27FC236}">
                <a16:creationId xmlns:a16="http://schemas.microsoft.com/office/drawing/2014/main" id="{C109F055-2267-4617-BC04-2DFCDF9BC1DD}"/>
              </a:ext>
            </a:extLst>
          </p:cNvPr>
          <p:cNvPicPr>
            <a:picLocks noChangeAspect="1"/>
          </p:cNvPicPr>
          <p:nvPr/>
        </p:nvPicPr>
        <p:blipFill>
          <a:blip r:embed="rId3"/>
          <a:stretch>
            <a:fillRect/>
          </a:stretch>
        </p:blipFill>
        <p:spPr>
          <a:xfrm>
            <a:off x="1633341" y="1252539"/>
            <a:ext cx="8925318" cy="4352921"/>
          </a:xfrm>
          <a:prstGeom prst="rect">
            <a:avLst/>
          </a:prstGeom>
        </p:spPr>
      </p:pic>
    </p:spTree>
    <p:extLst>
      <p:ext uri="{BB962C8B-B14F-4D97-AF65-F5344CB8AC3E}">
        <p14:creationId xmlns:p14="http://schemas.microsoft.com/office/powerpoint/2010/main" val="19271894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r>
              <a:rPr lang="en-US" dirty="0"/>
              <a:t>LIME</a:t>
            </a:r>
          </a:p>
        </p:txBody>
      </p:sp>
      <p:sp>
        <p:nvSpPr>
          <p:cNvPr id="3" name="Content Placeholder 2"/>
          <p:cNvSpPr>
            <a:spLocks noGrp="1"/>
          </p:cNvSpPr>
          <p:nvPr>
            <p:ph idx="4294967295"/>
          </p:nvPr>
        </p:nvSpPr>
        <p:spPr>
          <a:xfrm>
            <a:off x="1363980" y="1825625"/>
            <a:ext cx="6544918" cy="4351338"/>
          </a:xfrm>
        </p:spPr>
        <p:txBody>
          <a:bodyPr>
            <a:normAutofit lnSpcReduction="10000"/>
          </a:bodyPr>
          <a:lstStyle/>
          <a:p>
            <a:r>
              <a:rPr lang="en-US" dirty="0"/>
              <a:t>Locally Interpretable Model-agnostic Explanations</a:t>
            </a:r>
          </a:p>
          <a:p>
            <a:r>
              <a:rPr lang="en-US" dirty="0"/>
              <a:t>Given a non-interpretable model create local interpretable models that are good approximates of the data at the local level</a:t>
            </a:r>
          </a:p>
          <a:p>
            <a:r>
              <a:rPr lang="en-US" dirty="0"/>
              <a:t>The local model can be linear models like regression models</a:t>
            </a:r>
          </a:p>
          <a:p>
            <a:r>
              <a:rPr lang="en-US" dirty="0"/>
              <a:t>LIME simulates the distribution of the data locally</a:t>
            </a:r>
          </a:p>
          <a:p>
            <a:r>
              <a:rPr lang="en-US" dirty="0"/>
              <a:t>Can be problematic if the decision boundary is not linear locally</a:t>
            </a:r>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0622" y="1825625"/>
            <a:ext cx="3558551" cy="2213638"/>
          </a:xfrm>
          <a:prstGeom prst="rect">
            <a:avLst/>
          </a:prstGeom>
        </p:spPr>
      </p:pic>
    </p:spTree>
    <p:extLst>
      <p:ext uri="{BB962C8B-B14F-4D97-AF65-F5344CB8AC3E}">
        <p14:creationId xmlns:p14="http://schemas.microsoft.com/office/powerpoint/2010/main" val="16097228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r>
              <a:rPr lang="en-US" dirty="0"/>
              <a:t>LIME: Model Explanations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993" y="2436412"/>
            <a:ext cx="10448014" cy="2477671"/>
          </a:xfrm>
          <a:prstGeom prst="rect">
            <a:avLst/>
          </a:prstGeom>
        </p:spPr>
      </p:pic>
    </p:spTree>
    <p:extLst>
      <p:ext uri="{BB962C8B-B14F-4D97-AF65-F5344CB8AC3E}">
        <p14:creationId xmlns:p14="http://schemas.microsoft.com/office/powerpoint/2010/main" val="11847591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r>
              <a:rPr lang="en-US" dirty="0"/>
              <a:t>LIME: Explanations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980" y="1564615"/>
            <a:ext cx="8937266" cy="4513320"/>
          </a:xfrm>
          <a:prstGeom prst="rect">
            <a:avLst/>
          </a:prstGeom>
        </p:spPr>
      </p:pic>
    </p:spTree>
    <p:extLst>
      <p:ext uri="{BB962C8B-B14F-4D97-AF65-F5344CB8AC3E}">
        <p14:creationId xmlns:p14="http://schemas.microsoft.com/office/powerpoint/2010/main" val="1925259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lstStyle/>
          <a:p>
            <a:r>
              <a:rPr lang="en-US" dirty="0"/>
              <a:t>Machine Learning is increasingly applied across various industries to solve problems</a:t>
            </a:r>
          </a:p>
          <a:p>
            <a:r>
              <a:rPr lang="en-US" dirty="0"/>
              <a:t>Successful companies are moving more and more toward a data-driven culture, see </a:t>
            </a:r>
            <a:r>
              <a:rPr lang="en-US" dirty="0">
                <a:hlinkClick r:id="rId2"/>
              </a:rPr>
              <a:t>this HBR article</a:t>
            </a:r>
          </a:p>
          <a:p>
            <a:r>
              <a:rPr lang="en-US" dirty="0"/>
              <a:t>Many internal and external stakeholders can be involved in a Machine Learning project</a:t>
            </a:r>
          </a:p>
        </p:txBody>
      </p:sp>
      <p:sp>
        <p:nvSpPr>
          <p:cNvPr id="2" name="Title 1"/>
          <p:cNvSpPr>
            <a:spLocks noGrp="1"/>
          </p:cNvSpPr>
          <p:nvPr>
            <p:ph type="title"/>
          </p:nvPr>
        </p:nvSpPr>
        <p:spPr/>
        <p:txBody>
          <a:bodyPr/>
          <a:lstStyle/>
          <a:p>
            <a:pPr lvl="0"/>
            <a:r>
              <a:rPr lang="en-US" dirty="0"/>
              <a:t>Machine Learning Everywhere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r>
              <a:rPr lang="en-US" dirty="0"/>
              <a:t>LIME: Explanations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104028"/>
            <a:ext cx="10972800" cy="3182112"/>
          </a:xfrm>
          <a:prstGeom prst="rect">
            <a:avLst/>
          </a:prstGeom>
        </p:spPr>
      </p:pic>
      <p:sp>
        <p:nvSpPr>
          <p:cNvPr id="10" name="TextBox 9"/>
          <p:cNvSpPr txBox="1"/>
          <p:nvPr/>
        </p:nvSpPr>
        <p:spPr>
          <a:xfrm>
            <a:off x="895849" y="5592519"/>
            <a:ext cx="8051371" cy="424732"/>
          </a:xfrm>
          <a:prstGeom prst="rect">
            <a:avLst/>
          </a:prstGeom>
          <a:noFill/>
        </p:spPr>
        <p:txBody>
          <a:bodyPr wrap="none" rtlCol="0">
            <a:spAutoFit/>
          </a:bodyPr>
          <a:lstStyle/>
          <a:p>
            <a:r>
              <a:rPr lang="en-US" sz="2160" dirty="0"/>
              <a:t>Example of predicting the right label because of an artifact of the data</a:t>
            </a:r>
          </a:p>
        </p:txBody>
      </p:sp>
    </p:spTree>
    <p:extLst>
      <p:ext uri="{BB962C8B-B14F-4D97-AF65-F5344CB8AC3E}">
        <p14:creationId xmlns:p14="http://schemas.microsoft.com/office/powerpoint/2010/main" val="240948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r>
              <a:rPr lang="en-US" dirty="0"/>
              <a:t>LIME: Explanation </a:t>
            </a:r>
            <a:r>
              <a:rPr lang="en-US" dirty="0" err="1"/>
              <a:t>Actionability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799152"/>
            <a:ext cx="10972800" cy="2421853"/>
          </a:xfrm>
          <a:prstGeom prst="rect">
            <a:avLst/>
          </a:prstGeom>
        </p:spPr>
      </p:pic>
    </p:spTree>
    <p:extLst>
      <p:ext uri="{BB962C8B-B14F-4D97-AF65-F5344CB8AC3E}">
        <p14:creationId xmlns:p14="http://schemas.microsoft.com/office/powerpoint/2010/main" val="1412543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pPr algn="ctr"/>
            <a:r>
              <a:rPr lang="en-US" dirty="0"/>
              <a:t>Taxonomy of Interpretable Models</a:t>
            </a:r>
            <a:br>
              <a:rPr lang="en-US" dirty="0"/>
            </a:br>
            <a:r>
              <a:rPr lang="en-US" dirty="0"/>
              <a:t>By Model Output</a:t>
            </a:r>
          </a:p>
        </p:txBody>
      </p:sp>
      <p:sp>
        <p:nvSpPr>
          <p:cNvPr id="4" name="Rectangle 3"/>
          <p:cNvSpPr/>
          <p:nvPr/>
        </p:nvSpPr>
        <p:spPr>
          <a:xfrm>
            <a:off x="1437986" y="1994205"/>
            <a:ext cx="2369559" cy="424732"/>
          </a:xfrm>
          <a:prstGeom prst="rect">
            <a:avLst/>
          </a:prstGeom>
        </p:spPr>
        <p:txBody>
          <a:bodyPr wrap="none">
            <a:spAutoFit/>
          </a:bodyPr>
          <a:lstStyle/>
          <a:p>
            <a:r>
              <a:rPr lang="en-US" sz="2160" b="1" dirty="0"/>
              <a:t>Rule Based Models</a:t>
            </a:r>
          </a:p>
        </p:txBody>
      </p:sp>
      <p:sp>
        <p:nvSpPr>
          <p:cNvPr id="5" name="Rectangle 4"/>
          <p:cNvSpPr/>
          <p:nvPr/>
        </p:nvSpPr>
        <p:spPr>
          <a:xfrm>
            <a:off x="4387123" y="1977301"/>
            <a:ext cx="3504614" cy="424732"/>
          </a:xfrm>
          <a:prstGeom prst="rect">
            <a:avLst/>
          </a:prstGeom>
        </p:spPr>
        <p:txBody>
          <a:bodyPr wrap="none">
            <a:spAutoFit/>
          </a:bodyPr>
          <a:lstStyle/>
          <a:p>
            <a:r>
              <a:rPr lang="en-US" sz="2160" b="1" dirty="0"/>
              <a:t>Relative Variable Importance</a:t>
            </a:r>
          </a:p>
        </p:txBody>
      </p:sp>
      <p:sp>
        <p:nvSpPr>
          <p:cNvPr id="6" name="Rectangle 5"/>
          <p:cNvSpPr/>
          <p:nvPr/>
        </p:nvSpPr>
        <p:spPr>
          <a:xfrm>
            <a:off x="8601504" y="2000260"/>
            <a:ext cx="2390398" cy="424732"/>
          </a:xfrm>
          <a:prstGeom prst="rect">
            <a:avLst/>
          </a:prstGeom>
        </p:spPr>
        <p:txBody>
          <a:bodyPr wrap="none">
            <a:spAutoFit/>
          </a:bodyPr>
          <a:lstStyle/>
          <a:p>
            <a:r>
              <a:rPr lang="en-US" sz="2160" b="1" dirty="0"/>
              <a:t>Case Based Models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821" y="2505581"/>
            <a:ext cx="2603897" cy="2057400"/>
          </a:xfrm>
          <a:prstGeom prst="rect">
            <a:avLst/>
          </a:prstGeom>
        </p:spPr>
      </p:pic>
      <p:sp>
        <p:nvSpPr>
          <p:cNvPr id="9" name="Rectangle 8"/>
          <p:cNvSpPr/>
          <p:nvPr/>
        </p:nvSpPr>
        <p:spPr>
          <a:xfrm>
            <a:off x="668868" y="4546338"/>
            <a:ext cx="3308315" cy="1338828"/>
          </a:xfrm>
          <a:prstGeom prst="rect">
            <a:avLst/>
          </a:prstGeom>
        </p:spPr>
        <p:txBody>
          <a:bodyPr wrap="square">
            <a:spAutoFit/>
          </a:bodyPr>
          <a:lstStyle/>
          <a:p>
            <a:pPr lvl="1" algn="just"/>
            <a:r>
              <a:rPr lang="en-US" sz="1620" dirty="0"/>
              <a:t>A set of rules that describe how the prediction was made e.g., propositional rule learners, Bayesian rule lists, decision trees etc.</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7691" y="2505581"/>
            <a:ext cx="2857069" cy="1892808"/>
          </a:xfrm>
          <a:prstGeom prst="rect">
            <a:avLst/>
          </a:prstGeom>
        </p:spPr>
      </p:pic>
      <p:sp>
        <p:nvSpPr>
          <p:cNvPr id="12" name="Rectangle 11"/>
          <p:cNvSpPr/>
          <p:nvPr/>
        </p:nvSpPr>
        <p:spPr>
          <a:xfrm>
            <a:off x="4187830" y="4562981"/>
            <a:ext cx="3401316" cy="1200329"/>
          </a:xfrm>
          <a:prstGeom prst="rect">
            <a:avLst/>
          </a:prstGeom>
        </p:spPr>
        <p:txBody>
          <a:bodyPr wrap="square">
            <a:spAutoFit/>
          </a:bodyPr>
          <a:lstStyle/>
          <a:p>
            <a:pPr lvl="1" algn="just"/>
            <a:r>
              <a:rPr lang="en-US" dirty="0"/>
              <a:t>Linear models and related families of predictors that show relative importance and ordering of variables</a:t>
            </a: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2063" y="2505581"/>
            <a:ext cx="1853921" cy="2057400"/>
          </a:xfrm>
          <a:prstGeom prst="rect">
            <a:avLst/>
          </a:prstGeom>
        </p:spPr>
      </p:pic>
      <p:sp>
        <p:nvSpPr>
          <p:cNvPr id="15" name="Rectangle 14"/>
          <p:cNvSpPr/>
          <p:nvPr/>
        </p:nvSpPr>
        <p:spPr>
          <a:xfrm>
            <a:off x="8214818" y="4562981"/>
            <a:ext cx="3108409" cy="1754326"/>
          </a:xfrm>
          <a:prstGeom prst="rect">
            <a:avLst/>
          </a:prstGeom>
        </p:spPr>
        <p:txBody>
          <a:bodyPr wrap="square">
            <a:spAutoFit/>
          </a:bodyPr>
          <a:lstStyle/>
          <a:p>
            <a:pPr marL="0" lvl="1" algn="just"/>
            <a:r>
              <a:rPr lang="en-US" dirty="0"/>
              <a:t>Similarity function based models that use similar cases for prediction i.e., a prediction was made because this case looked like these </a:t>
            </a:r>
            <a:r>
              <a:rPr lang="en-US" i="1" dirty="0"/>
              <a:t>k</a:t>
            </a:r>
            <a:r>
              <a:rPr lang="en-US" dirty="0"/>
              <a:t> other cases</a:t>
            </a:r>
          </a:p>
          <a:p>
            <a:endParaRPr lang="en-US" dirty="0"/>
          </a:p>
        </p:txBody>
      </p:sp>
    </p:spTree>
    <p:extLst>
      <p:ext uri="{BB962C8B-B14F-4D97-AF65-F5344CB8AC3E}">
        <p14:creationId xmlns:p14="http://schemas.microsoft.com/office/powerpoint/2010/main" val="5275245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pPr algn="ctr"/>
            <a:r>
              <a:rPr lang="en-US" dirty="0"/>
              <a:t>Taxonomy of Interpretable Models</a:t>
            </a:r>
            <a:br>
              <a:rPr lang="en-US" dirty="0"/>
            </a:br>
            <a:r>
              <a:rPr lang="en-US" dirty="0"/>
              <a:t>By Model Composition</a:t>
            </a:r>
          </a:p>
        </p:txBody>
      </p:sp>
      <p:sp>
        <p:nvSpPr>
          <p:cNvPr id="4" name="Text Placeholder 3"/>
          <p:cNvSpPr>
            <a:spLocks noGrp="1"/>
          </p:cNvSpPr>
          <p:nvPr>
            <p:ph type="body" idx="4294967295"/>
          </p:nvPr>
        </p:nvSpPr>
        <p:spPr>
          <a:xfrm>
            <a:off x="839788" y="1681163"/>
            <a:ext cx="5157787" cy="823912"/>
          </a:xfrm>
        </p:spPr>
        <p:txBody>
          <a:bodyPr>
            <a:normAutofit/>
          </a:bodyPr>
          <a:lstStyle/>
          <a:p>
            <a:r>
              <a:rPr lang="en-US" sz="2520" dirty="0"/>
              <a:t>First Order Models</a:t>
            </a:r>
          </a:p>
        </p:txBody>
      </p:sp>
      <p:sp>
        <p:nvSpPr>
          <p:cNvPr id="5" name="Content Placeholder 4"/>
          <p:cNvSpPr>
            <a:spLocks noGrp="1"/>
          </p:cNvSpPr>
          <p:nvPr>
            <p:ph sz="half" idx="4294967295"/>
          </p:nvPr>
        </p:nvSpPr>
        <p:spPr>
          <a:xfrm>
            <a:off x="839788" y="2505075"/>
            <a:ext cx="5157787" cy="3684588"/>
          </a:xfrm>
        </p:spPr>
        <p:txBody>
          <a:bodyPr>
            <a:normAutofit/>
          </a:bodyPr>
          <a:lstStyle/>
          <a:p>
            <a:pPr marL="0" indent="0">
              <a:buNone/>
            </a:pPr>
            <a:r>
              <a:rPr lang="en-US" dirty="0">
                <a:latin typeface="+mj-lt"/>
              </a:rPr>
              <a:t>Models which have explanations built in as part of the model building process </a:t>
            </a:r>
          </a:p>
          <a:p>
            <a:pPr marL="0" indent="0">
              <a:buNone/>
            </a:pPr>
            <a:endParaRPr lang="en-US" dirty="0">
              <a:latin typeface="+mj-lt"/>
            </a:endParaRPr>
          </a:p>
          <a:p>
            <a:pPr marL="0" indent="0">
              <a:buNone/>
            </a:pPr>
            <a:r>
              <a:rPr lang="en-US" dirty="0">
                <a:latin typeface="+mj-lt"/>
              </a:rPr>
              <a:t>Examples:</a:t>
            </a:r>
          </a:p>
          <a:p>
            <a:pPr marL="0" indent="0">
              <a:buNone/>
            </a:pPr>
            <a:r>
              <a:rPr lang="en-US" dirty="0">
                <a:latin typeface="+mj-lt"/>
              </a:rPr>
              <a:t>Decision Trees, GAMs, CENs etc.</a:t>
            </a:r>
          </a:p>
        </p:txBody>
      </p:sp>
      <p:sp>
        <p:nvSpPr>
          <p:cNvPr id="8" name="Content Placeholder 7"/>
          <p:cNvSpPr>
            <a:spLocks noGrp="1"/>
          </p:cNvSpPr>
          <p:nvPr>
            <p:ph sz="quarter" idx="4294967295"/>
          </p:nvPr>
        </p:nvSpPr>
        <p:spPr>
          <a:xfrm>
            <a:off x="6172200" y="2505075"/>
            <a:ext cx="5183188" cy="3684588"/>
          </a:xfrm>
        </p:spPr>
        <p:txBody>
          <a:bodyPr>
            <a:normAutofit/>
          </a:bodyPr>
          <a:lstStyle/>
          <a:p>
            <a:pPr marL="0" indent="0">
              <a:buNone/>
            </a:pPr>
            <a:r>
              <a:rPr lang="en-US" dirty="0">
                <a:latin typeface="+mj-lt"/>
              </a:rPr>
              <a:t>Models that are built on top of black box models to provide explanations.</a:t>
            </a:r>
          </a:p>
          <a:p>
            <a:pPr marL="0" indent="0">
              <a:buNone/>
            </a:pPr>
            <a:r>
              <a:rPr lang="en-US" b="1" dirty="0">
                <a:latin typeface="+mj-lt"/>
              </a:rPr>
              <a:t>Local Models: </a:t>
            </a:r>
            <a:r>
              <a:rPr lang="en-US" dirty="0">
                <a:latin typeface="+mj-lt"/>
              </a:rPr>
              <a:t>LIME family of models, ASTRID, Random Forest Explainers, </a:t>
            </a:r>
          </a:p>
          <a:p>
            <a:pPr marL="0" indent="0">
              <a:buNone/>
            </a:pPr>
            <a:endParaRPr lang="en-US" dirty="0">
              <a:latin typeface="+mj-lt"/>
            </a:endParaRPr>
          </a:p>
          <a:p>
            <a:pPr marL="0" indent="0">
              <a:buNone/>
            </a:pPr>
            <a:r>
              <a:rPr lang="en-US" b="1" dirty="0">
                <a:latin typeface="+mj-lt"/>
              </a:rPr>
              <a:t>Global/Student Models: </a:t>
            </a:r>
            <a:r>
              <a:rPr lang="en-US" dirty="0">
                <a:latin typeface="+mj-lt"/>
              </a:rPr>
              <a:t>Student models that train on model outputs of other models</a:t>
            </a:r>
          </a:p>
        </p:txBody>
      </p:sp>
      <p:sp>
        <p:nvSpPr>
          <p:cNvPr id="9" name="Text Placeholder 8"/>
          <p:cNvSpPr>
            <a:spLocks noGrp="1"/>
          </p:cNvSpPr>
          <p:nvPr>
            <p:ph type="body" sz="quarter" idx="4294967295"/>
          </p:nvPr>
        </p:nvSpPr>
        <p:spPr>
          <a:xfrm>
            <a:off x="6172200" y="1681163"/>
            <a:ext cx="5183188" cy="823912"/>
          </a:xfrm>
        </p:spPr>
        <p:txBody>
          <a:bodyPr>
            <a:normAutofit/>
          </a:bodyPr>
          <a:lstStyle/>
          <a:p>
            <a:r>
              <a:rPr lang="en-US" sz="2520" dirty="0"/>
              <a:t>Second Order Models</a:t>
            </a:r>
          </a:p>
        </p:txBody>
      </p:sp>
    </p:spTree>
    <p:extLst>
      <p:ext uri="{BB962C8B-B14F-4D97-AF65-F5344CB8AC3E}">
        <p14:creationId xmlns:p14="http://schemas.microsoft.com/office/powerpoint/2010/main" val="9575990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r>
              <a:rPr lang="en-US" dirty="0"/>
              <a:t>Accuracy vs. Interpretability</a:t>
            </a:r>
          </a:p>
        </p:txBody>
      </p:sp>
      <p:pic>
        <p:nvPicPr>
          <p:cNvPr id="4" name="Content Placeholder 3"/>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1363980" y="2437637"/>
            <a:ext cx="9464040" cy="3127632"/>
          </a:xfrm>
        </p:spPr>
      </p:pic>
      <p:pic>
        <p:nvPicPr>
          <p:cNvPr id="3" name="Picture 2">
            <a:extLst>
              <a:ext uri="{FF2B5EF4-FFF2-40B4-BE49-F238E27FC236}">
                <a16:creationId xmlns:a16="http://schemas.microsoft.com/office/drawing/2014/main" id="{0EA5CF03-6AA4-43E1-8FDC-C70B8BD10300}"/>
              </a:ext>
            </a:extLst>
          </p:cNvPr>
          <p:cNvPicPr>
            <a:picLocks noChangeAspect="1"/>
          </p:cNvPicPr>
          <p:nvPr/>
        </p:nvPicPr>
        <p:blipFill>
          <a:blip r:embed="rId3"/>
          <a:stretch>
            <a:fillRect/>
          </a:stretch>
        </p:blipFill>
        <p:spPr>
          <a:xfrm>
            <a:off x="1365094" y="1865240"/>
            <a:ext cx="9461812" cy="3127519"/>
          </a:xfrm>
          <a:prstGeom prst="rect">
            <a:avLst/>
          </a:prstGeom>
        </p:spPr>
      </p:pic>
    </p:spTree>
    <p:extLst>
      <p:ext uri="{BB962C8B-B14F-4D97-AF65-F5344CB8AC3E}">
        <p14:creationId xmlns:p14="http://schemas.microsoft.com/office/powerpoint/2010/main" val="8547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5AC1EB-1802-4713-8915-AE6A48C68CCC}"/>
              </a:ext>
            </a:extLst>
          </p:cNvPr>
          <p:cNvSpPr>
            <a:spLocks noGrp="1"/>
          </p:cNvSpPr>
          <p:nvPr>
            <p:ph type="body" sz="quarter" idx="11"/>
          </p:nvPr>
        </p:nvSpPr>
        <p:spPr/>
        <p:txBody>
          <a:bodyPr/>
          <a:lstStyle/>
          <a:p>
            <a:r>
              <a:rPr lang="en-US" dirty="0"/>
              <a:t>Global feature importance values give an indication of the magnitude of a feature’s contribution to model predictions for all observations</a:t>
            </a:r>
          </a:p>
          <a:p>
            <a:r>
              <a:rPr lang="en-US" dirty="0"/>
              <a:t>Unlike regression parameters, they are often unsigned and typically not directly related to the numerical predictions of the model</a:t>
            </a:r>
          </a:p>
          <a:p>
            <a:r>
              <a:rPr lang="en-US" dirty="0"/>
              <a:t>Local feature importance describes how the combination of the learned model rules or parameters and an individual observation’s attributes affect a model’s prediction for that observation while taking nonlinearity and interactions into effect. </a:t>
            </a:r>
            <a:endParaRPr lang="en-US" dirty="0">
              <a:effectLst/>
            </a:endParaRPr>
          </a:p>
          <a:p>
            <a:endParaRPr lang="en-US" dirty="0"/>
          </a:p>
        </p:txBody>
      </p:sp>
      <p:sp>
        <p:nvSpPr>
          <p:cNvPr id="3" name="Title 2">
            <a:extLst>
              <a:ext uri="{FF2B5EF4-FFF2-40B4-BE49-F238E27FC236}">
                <a16:creationId xmlns:a16="http://schemas.microsoft.com/office/drawing/2014/main" id="{640C1DFD-42ED-4A83-9FD9-CD27414C8132}"/>
              </a:ext>
            </a:extLst>
          </p:cNvPr>
          <p:cNvSpPr>
            <a:spLocks noGrp="1"/>
          </p:cNvSpPr>
          <p:nvPr>
            <p:ph type="title"/>
          </p:nvPr>
        </p:nvSpPr>
        <p:spPr/>
        <p:txBody>
          <a:bodyPr/>
          <a:lstStyle/>
          <a:p>
            <a:r>
              <a:rPr lang="en-US" dirty="0"/>
              <a:t>Feature Importance</a:t>
            </a:r>
          </a:p>
        </p:txBody>
      </p:sp>
    </p:spTree>
    <p:extLst>
      <p:ext uri="{BB962C8B-B14F-4D97-AF65-F5344CB8AC3E}">
        <p14:creationId xmlns:p14="http://schemas.microsoft.com/office/powerpoint/2010/main" val="1911929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613255-C6BC-44A0-89BA-06972C75AFDF}"/>
              </a:ext>
            </a:extLst>
          </p:cNvPr>
          <p:cNvSpPr>
            <a:spLocks noGrp="1"/>
          </p:cNvSpPr>
          <p:nvPr>
            <p:ph type="body" sz="quarter" idx="11"/>
          </p:nvPr>
        </p:nvSpPr>
        <p:spPr/>
        <p:txBody>
          <a:bodyPr/>
          <a:lstStyle/>
          <a:p>
            <a:r>
              <a:rPr lang="en-US" dirty="0"/>
              <a:t>Given the proliferation of ML systems in healthcare and the potential impact on the lives of patients, the need for explanations will only increase</a:t>
            </a:r>
          </a:p>
          <a:p>
            <a:r>
              <a:rPr lang="en-US" dirty="0"/>
              <a:t>Only a matter of time before regulations comes to effect</a:t>
            </a:r>
          </a:p>
          <a:p>
            <a:r>
              <a:rPr lang="en-US" dirty="0"/>
              <a:t>Automation will bring greater scrutiny from practitioners</a:t>
            </a:r>
          </a:p>
          <a:p>
            <a:r>
              <a:rPr lang="en-US" dirty="0"/>
              <a:t>Lack of vigilance may lead to a ‘driverless car crash` moment in </a:t>
            </a:r>
            <a:r>
              <a:rPr lang="en-US" dirty="0" err="1"/>
              <a:t>Ml</a:t>
            </a:r>
            <a:r>
              <a:rPr lang="en-US"/>
              <a:t> in healthcare</a:t>
            </a:r>
          </a:p>
          <a:p>
            <a:endParaRPr lang="en-US" dirty="0"/>
          </a:p>
        </p:txBody>
      </p:sp>
      <p:sp>
        <p:nvSpPr>
          <p:cNvPr id="3" name="Title 2">
            <a:extLst>
              <a:ext uri="{FF2B5EF4-FFF2-40B4-BE49-F238E27FC236}">
                <a16:creationId xmlns:a16="http://schemas.microsoft.com/office/drawing/2014/main" id="{AB9D1D39-F754-4F93-9B0B-4D7E192E3F1D}"/>
              </a:ext>
            </a:extLst>
          </p:cNvPr>
          <p:cNvSpPr>
            <a:spLocks noGrp="1"/>
          </p:cNvSpPr>
          <p:nvPr>
            <p:ph type="title"/>
          </p:nvPr>
        </p:nvSpPr>
        <p:spPr/>
        <p:txBody>
          <a:bodyPr/>
          <a:lstStyle/>
          <a:p>
            <a:r>
              <a:rPr lang="en-US" dirty="0"/>
              <a:t>The Future: All AI Systems Explain Themselves</a:t>
            </a:r>
          </a:p>
        </p:txBody>
      </p:sp>
    </p:spTree>
    <p:extLst>
      <p:ext uri="{BB962C8B-B14F-4D97-AF65-F5344CB8AC3E}">
        <p14:creationId xmlns:p14="http://schemas.microsoft.com/office/powerpoint/2010/main" val="2859300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0505D-3BDE-40F0-AE1E-40B46AAD988E}"/>
              </a:ext>
            </a:extLst>
          </p:cNvPr>
          <p:cNvSpPr>
            <a:spLocks noGrp="1"/>
          </p:cNvSpPr>
          <p:nvPr>
            <p:ph type="title"/>
          </p:nvPr>
        </p:nvSpPr>
        <p:spPr/>
        <p:txBody>
          <a:bodyPr>
            <a:normAutofit/>
          </a:bodyPr>
          <a:lstStyle/>
          <a:p>
            <a:r>
              <a:rPr lang="en-US" dirty="0">
                <a:solidFill>
                  <a:srgbClr val="FF0000"/>
                </a:solidFill>
              </a:rPr>
              <a:t>Costco</a:t>
            </a:r>
            <a:r>
              <a:rPr lang="en-US" dirty="0">
                <a:solidFill>
                  <a:srgbClr val="FFC000"/>
                </a:solidFill>
              </a:rPr>
              <a:t> </a:t>
            </a:r>
            <a:r>
              <a:rPr lang="en-US" dirty="0"/>
              <a:t>– Zero Waste</a:t>
            </a:r>
          </a:p>
        </p:txBody>
      </p:sp>
    </p:spTree>
    <p:extLst>
      <p:ext uri="{BB962C8B-B14F-4D97-AF65-F5344CB8AC3E}">
        <p14:creationId xmlns:p14="http://schemas.microsoft.com/office/powerpoint/2010/main" val="1145669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956" y="133874"/>
            <a:ext cx="11180652" cy="369236"/>
          </a:xfrm>
        </p:spPr>
        <p:txBody>
          <a:bodyPr>
            <a:noAutofit/>
          </a:bodyPr>
          <a:lstStyle/>
          <a:p>
            <a:r>
              <a:rPr lang="en-US" sz="3199" dirty="0"/>
              <a:t>Costco – Bakery Zero-Waste</a:t>
            </a:r>
          </a:p>
        </p:txBody>
      </p:sp>
      <p:sp>
        <p:nvSpPr>
          <p:cNvPr id="4" name="TextBox 3"/>
          <p:cNvSpPr txBox="1"/>
          <p:nvPr/>
        </p:nvSpPr>
        <p:spPr>
          <a:xfrm>
            <a:off x="653684" y="4975708"/>
            <a:ext cx="4013832" cy="15380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b="1" kern="0" dirty="0">
                <a:ea typeface="Arial Unicode MS" pitchFamily="34" charset="-128"/>
                <a:cs typeface="Aharoni" pitchFamily="2" charset="-79"/>
              </a:rPr>
              <a:t>Business Challenges and </a:t>
            </a:r>
            <a:r>
              <a:rPr lang="en-US" sz="1000" b="1" dirty="0"/>
              <a:t>scope of collaborative prototype</a:t>
            </a:r>
          </a:p>
        </p:txBody>
      </p:sp>
      <p:sp>
        <p:nvSpPr>
          <p:cNvPr id="5" name="TextBox 4"/>
          <p:cNvSpPr txBox="1"/>
          <p:nvPr/>
        </p:nvSpPr>
        <p:spPr>
          <a:xfrm>
            <a:off x="672785" y="1450593"/>
            <a:ext cx="1381452" cy="1384274"/>
          </a:xfrm>
          <a:prstGeom prst="rect">
            <a:avLst/>
          </a:prstGeom>
          <a:noFill/>
        </p:spPr>
        <p:txBody>
          <a:bodyPr wrap="square" lIns="0" tIns="0" rIns="0" bIns="0">
            <a:spAutoFit/>
          </a:bodyPr>
          <a:lstStyle/>
          <a:p>
            <a:pPr>
              <a:buClr>
                <a:srgbClr val="F0AB00"/>
              </a:buClr>
              <a:buSzPct val="80000"/>
              <a:defRPr/>
            </a:pPr>
            <a:r>
              <a:rPr lang="en-US" sz="1000" b="1" kern="0" dirty="0">
                <a:ea typeface="Arial Unicode MS" pitchFamily="34" charset="-128"/>
                <a:cs typeface="Arial Unicode MS" pitchFamily="34" charset="-128"/>
              </a:rPr>
              <a:t>$129.03 </a:t>
            </a:r>
            <a:r>
              <a:rPr lang="en-US" sz="1000" b="1" kern="0" dirty="0" err="1">
                <a:ea typeface="Arial Unicode MS" pitchFamily="34" charset="-128"/>
                <a:cs typeface="Arial Unicode MS" pitchFamily="34" charset="-128"/>
              </a:rPr>
              <a:t>bn</a:t>
            </a:r>
            <a:endParaRPr lang="en-US" sz="1000" b="1" kern="0" dirty="0">
              <a:ea typeface="Arial Unicode MS" pitchFamily="34" charset="-128"/>
              <a:cs typeface="Arial Unicode MS" pitchFamily="34" charset="-128"/>
            </a:endParaRPr>
          </a:p>
          <a:p>
            <a:pPr>
              <a:buClr>
                <a:srgbClr val="F0AB00"/>
              </a:buClr>
              <a:buSzPct val="80000"/>
              <a:defRPr/>
            </a:pPr>
            <a:r>
              <a:rPr lang="en-US" sz="1000" kern="0" dirty="0">
                <a:ea typeface="Arial Unicode MS" pitchFamily="34" charset="-128"/>
                <a:cs typeface="Arial Unicode MS" pitchFamily="34" charset="-128"/>
              </a:rPr>
              <a:t>Annual Revenue</a:t>
            </a:r>
          </a:p>
          <a:p>
            <a:pPr>
              <a:buClr>
                <a:srgbClr val="F0AB00"/>
              </a:buClr>
              <a:buSzPct val="80000"/>
              <a:defRPr/>
            </a:pPr>
            <a:r>
              <a:rPr lang="en-US" sz="1000" kern="0" dirty="0">
                <a:ea typeface="Arial Unicode MS" pitchFamily="34" charset="-128"/>
                <a:cs typeface="Arial Unicode MS" pitchFamily="34" charset="-128"/>
              </a:rPr>
              <a:t> </a:t>
            </a:r>
            <a:endParaRPr lang="en-US" sz="1000" b="1" kern="0" dirty="0">
              <a:ea typeface="Arial Unicode MS" pitchFamily="34" charset="-128"/>
              <a:cs typeface="Arial Unicode MS" pitchFamily="34" charset="-128"/>
            </a:endParaRPr>
          </a:p>
          <a:p>
            <a:pPr>
              <a:buClr>
                <a:srgbClr val="F0AB00"/>
              </a:buClr>
              <a:buSzPct val="80000"/>
              <a:defRPr/>
            </a:pPr>
            <a:r>
              <a:rPr lang="en-US" sz="1000" b="1" kern="0" dirty="0">
                <a:ea typeface="Arial Unicode MS" pitchFamily="34" charset="-128"/>
                <a:cs typeface="Arial Unicode MS" pitchFamily="34" charset="-128"/>
              </a:rPr>
              <a:t>$2.68 </a:t>
            </a:r>
            <a:r>
              <a:rPr lang="en-US" sz="1000" b="1" kern="0" dirty="0" err="1">
                <a:ea typeface="Arial Unicode MS" pitchFamily="34" charset="-128"/>
                <a:cs typeface="Arial Unicode MS" pitchFamily="34" charset="-128"/>
              </a:rPr>
              <a:t>bn</a:t>
            </a:r>
            <a:endParaRPr lang="en-US" sz="1000" b="1" kern="0" dirty="0">
              <a:ea typeface="Arial Unicode MS" pitchFamily="34" charset="-128"/>
              <a:cs typeface="Arial Unicode MS" pitchFamily="34" charset="-128"/>
            </a:endParaRPr>
          </a:p>
          <a:p>
            <a:pPr>
              <a:buClr>
                <a:srgbClr val="F0AB00"/>
              </a:buClr>
              <a:buSzPct val="80000"/>
              <a:defRPr/>
            </a:pPr>
            <a:r>
              <a:rPr lang="en-US" sz="1000" kern="0" dirty="0">
                <a:ea typeface="Arial Unicode MS" pitchFamily="34" charset="-128"/>
                <a:cs typeface="Arial Unicode MS" pitchFamily="34" charset="-128"/>
              </a:rPr>
              <a:t>Net Profit</a:t>
            </a:r>
          </a:p>
          <a:p>
            <a:pPr>
              <a:buClr>
                <a:srgbClr val="F0AB00"/>
              </a:buClr>
              <a:buSzPct val="80000"/>
              <a:defRPr/>
            </a:pPr>
            <a:endParaRPr lang="en-US" sz="1000" b="1" kern="0" dirty="0">
              <a:ea typeface="Arial Unicode MS" pitchFamily="34" charset="-128"/>
              <a:cs typeface="Arial Unicode MS" pitchFamily="34" charset="-128"/>
            </a:endParaRPr>
          </a:p>
          <a:p>
            <a:pPr>
              <a:buClr>
                <a:srgbClr val="F0AB00"/>
              </a:buClr>
              <a:buSzPct val="80000"/>
              <a:defRPr/>
            </a:pPr>
            <a:r>
              <a:rPr lang="en-US" sz="1000" b="1" kern="0" dirty="0">
                <a:ea typeface="Arial Unicode MS" pitchFamily="34" charset="-128"/>
                <a:cs typeface="Arial Unicode MS" pitchFamily="34" charset="-128"/>
              </a:rPr>
              <a:t>214,000</a:t>
            </a:r>
          </a:p>
          <a:p>
            <a:pPr>
              <a:buClr>
                <a:srgbClr val="F0AB00"/>
              </a:buClr>
              <a:buSzPct val="80000"/>
              <a:defRPr/>
            </a:pPr>
            <a:r>
              <a:rPr lang="en-US" sz="1000" kern="0" dirty="0">
                <a:ea typeface="Arial Unicode MS" pitchFamily="34" charset="-128"/>
                <a:cs typeface="Arial Unicode MS" pitchFamily="34" charset="-128"/>
              </a:rPr>
              <a:t>Employees</a:t>
            </a:r>
          </a:p>
          <a:p>
            <a:pPr>
              <a:buClr>
                <a:srgbClr val="F0AB00"/>
              </a:buClr>
              <a:buSzPct val="80000"/>
              <a:defRPr/>
            </a:pPr>
            <a:endParaRPr lang="en-US" sz="1000" kern="0" dirty="0">
              <a:ea typeface="Arial Unicode MS" pitchFamily="34" charset="-128"/>
              <a:cs typeface="Arial Unicode MS" pitchFamily="34" charset="-128"/>
            </a:endParaRPr>
          </a:p>
        </p:txBody>
      </p:sp>
      <p:cxnSp>
        <p:nvCxnSpPr>
          <p:cNvPr id="6" name="Straight Connector 5"/>
          <p:cNvCxnSpPr/>
          <p:nvPr/>
        </p:nvCxnSpPr>
        <p:spPr>
          <a:xfrm flipH="1">
            <a:off x="2523799" y="1441287"/>
            <a:ext cx="16294" cy="338073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228090" y="1410314"/>
            <a:ext cx="0" cy="493404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43023" y="4825262"/>
            <a:ext cx="7583814" cy="7973"/>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8342630" y="4138689"/>
            <a:ext cx="3628967" cy="2169260"/>
          </a:xfrm>
          <a:prstGeom prst="rect">
            <a:avLst/>
          </a:prstGeom>
          <a:noFill/>
        </p:spPr>
        <p:txBody>
          <a:bodyPr wrap="square">
            <a:spAutoFit/>
          </a:bodyPr>
          <a:lstStyle/>
          <a:p>
            <a:pPr fontAlgn="base">
              <a:spcAft>
                <a:spcPct val="0"/>
              </a:spcAft>
              <a:buClr>
                <a:srgbClr val="F0AB00"/>
              </a:buClr>
              <a:buSzPct val="80000"/>
            </a:pPr>
            <a:r>
              <a:rPr lang="en-GB" sz="1000" b="1" kern="0" dirty="0">
                <a:ea typeface="Arial Unicode MS" pitchFamily="34" charset="-128"/>
                <a:cs typeface="Arial Unicode MS" pitchFamily="34" charset="-128"/>
              </a:rPr>
              <a:t>Results / outcomes / next steps:</a:t>
            </a:r>
            <a:endParaRPr lang="en-US" sz="1000" kern="0" dirty="0">
              <a:ea typeface="Arial Unicode MS" pitchFamily="34" charset="-128"/>
              <a:cs typeface="Arial Unicode MS" pitchFamily="34" charset="-128"/>
            </a:endParaRPr>
          </a:p>
          <a:p>
            <a:pPr>
              <a:spcBef>
                <a:spcPts val="600"/>
              </a:spcBef>
              <a:buClr>
                <a:schemeClr val="accent4"/>
              </a:buClr>
            </a:pPr>
            <a:r>
              <a:rPr lang="en-US" sz="1000" dirty="0"/>
              <a:t>Delivered application that </a:t>
            </a:r>
          </a:p>
          <a:p>
            <a:pPr marL="342694" indent="-342694">
              <a:spcBef>
                <a:spcPts val="600"/>
              </a:spcBef>
              <a:buClr>
                <a:schemeClr val="accent4"/>
              </a:buClr>
              <a:buFont typeface="Wingdings" charset="2"/>
              <a:buChar char="ü"/>
            </a:pPr>
            <a:r>
              <a:rPr lang="en-US" sz="1000" kern="0" dirty="0">
                <a:ea typeface="Arial Unicode MS" pitchFamily="34" charset="-128"/>
                <a:cs typeface="Arial Unicode MS" pitchFamily="34" charset="-128"/>
              </a:rPr>
              <a:t>Provides visibility into daily sales and inventory</a:t>
            </a:r>
          </a:p>
          <a:p>
            <a:pPr marL="342694" indent="-342694">
              <a:spcBef>
                <a:spcPts val="600"/>
              </a:spcBef>
              <a:buClr>
                <a:schemeClr val="accent4"/>
              </a:buClr>
              <a:buFont typeface="Wingdings" charset="2"/>
              <a:buChar char="ü"/>
            </a:pPr>
            <a:r>
              <a:rPr lang="en-US" sz="1000" kern="0" dirty="0">
                <a:ea typeface="Arial Unicode MS" pitchFamily="34" charset="-128"/>
                <a:cs typeface="Arial Unicode MS" pitchFamily="34" charset="-128"/>
              </a:rPr>
              <a:t>Proved a way to view and update warehouse events along with neighboring warehouse events.</a:t>
            </a:r>
          </a:p>
          <a:p>
            <a:pPr marL="342694" indent="-342694">
              <a:spcBef>
                <a:spcPts val="600"/>
              </a:spcBef>
              <a:buClr>
                <a:schemeClr val="accent4"/>
              </a:buClr>
              <a:buFont typeface="Wingdings" charset="2"/>
              <a:buChar char="ü"/>
            </a:pPr>
            <a:r>
              <a:rPr lang="en-US" sz="1000" kern="0" dirty="0"/>
              <a:t>Provided a daily demand forecast for each of the products to be sold on any given day based on weather, sporting events, holidays, pricing and seasonality.</a:t>
            </a:r>
          </a:p>
          <a:p>
            <a:pPr marL="342694" indent="-342694">
              <a:spcBef>
                <a:spcPts val="600"/>
              </a:spcBef>
              <a:buClr>
                <a:schemeClr val="accent4"/>
              </a:buClr>
              <a:buFont typeface="Wingdings" charset="2"/>
              <a:buChar char="ü"/>
            </a:pPr>
            <a:endParaRPr lang="en-US" sz="1000" kern="0" dirty="0"/>
          </a:p>
          <a:p>
            <a:pPr fontAlgn="base">
              <a:spcAft>
                <a:spcPct val="0"/>
              </a:spcAft>
              <a:buClr>
                <a:schemeClr val="accent4"/>
              </a:buClr>
              <a:buSzPct val="80000"/>
            </a:pPr>
            <a:r>
              <a:rPr lang="en-US" sz="1000" kern="0" dirty="0">
                <a:ea typeface="Arial Unicode MS" pitchFamily="34" charset="-128"/>
                <a:cs typeface="Arial Unicode MS" pitchFamily="34" charset="-128"/>
              </a:rPr>
              <a:t>Next: roll out the POC in two warehouses and monitor the efficiency it provides to the daily planning process.</a:t>
            </a:r>
          </a:p>
        </p:txBody>
      </p:sp>
      <p:sp>
        <p:nvSpPr>
          <p:cNvPr id="10" name="TextBox 9"/>
          <p:cNvSpPr txBox="1"/>
          <p:nvPr/>
        </p:nvSpPr>
        <p:spPr>
          <a:xfrm>
            <a:off x="564874" y="5167202"/>
            <a:ext cx="7531403" cy="553998"/>
          </a:xfrm>
          <a:prstGeom prst="rect">
            <a:avLst/>
          </a:prstGeom>
          <a:noFill/>
        </p:spPr>
        <p:txBody>
          <a:bodyPr wrap="square" rtlCol="0">
            <a:spAutoFit/>
          </a:bodyPr>
          <a:lstStyle/>
          <a:p>
            <a:r>
              <a:rPr lang="en-US" sz="1000" dirty="0"/>
              <a:t>Costco lose around $100MM in damaged and destroyed bakery items in north America. The daily planning of bakery items is critical to producing the correct quantity of products daily based on the consumer demand. </a:t>
            </a:r>
          </a:p>
          <a:p>
            <a:r>
              <a:rPr lang="en-US" sz="1000" dirty="0"/>
              <a:t>D&amp;D has been on the rise at a 20% yearly rate, and the need to reduce it is critical.</a:t>
            </a:r>
          </a:p>
        </p:txBody>
      </p:sp>
      <p:cxnSp>
        <p:nvCxnSpPr>
          <p:cNvPr id="12" name="Straight Connector 11"/>
          <p:cNvCxnSpPr/>
          <p:nvPr/>
        </p:nvCxnSpPr>
        <p:spPr>
          <a:xfrm>
            <a:off x="8226837" y="4083154"/>
            <a:ext cx="3333553"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gray">
          <a:xfrm>
            <a:off x="8270917" y="2461093"/>
            <a:ext cx="770072" cy="430131"/>
          </a:xfrm>
          <a:prstGeom prst="rect">
            <a:avLst/>
          </a:prstGeom>
          <a:noFill/>
          <a:ln w="6350" algn="ctr">
            <a:noFill/>
            <a:miter lim="800000"/>
            <a:headEnd/>
            <a:tailEnd/>
          </a:ln>
        </p:spPr>
        <p:txBody>
          <a:bodyPr lIns="89954" tIns="71962" rIns="89954" bIns="71962" rtlCol="0" anchor="ctr"/>
          <a:lstStyle/>
          <a:p>
            <a:pPr algn="ctr" defTabSz="913852" fontAlgn="base">
              <a:spcBef>
                <a:spcPct val="50000"/>
              </a:spcBef>
              <a:spcAft>
                <a:spcPct val="0"/>
              </a:spcAft>
              <a:buClr>
                <a:srgbClr val="F0AB00"/>
              </a:buClr>
              <a:buSzPct val="80000"/>
            </a:pPr>
            <a:endParaRPr lang="en-US" sz="1798" kern="0" dirty="0" err="1">
              <a:ea typeface="Arial Unicode MS" pitchFamily="34" charset="-128"/>
              <a:cs typeface="Arial Unicode MS" pitchFamily="34" charset="-128"/>
            </a:endParaRPr>
          </a:p>
        </p:txBody>
      </p:sp>
      <p:pic>
        <p:nvPicPr>
          <p:cNvPr id="19" name="Picture 18"/>
          <p:cNvPicPr>
            <a:picLocks noChangeAspect="1"/>
          </p:cNvPicPr>
          <p:nvPr/>
        </p:nvPicPr>
        <p:blipFill rotWithShape="1">
          <a:blip r:embed="rId3"/>
          <a:srcRect l="14016" t="14578" r="4158"/>
          <a:stretch/>
        </p:blipFill>
        <p:spPr>
          <a:xfrm>
            <a:off x="8437604" y="2376911"/>
            <a:ext cx="3290698" cy="1626009"/>
          </a:xfrm>
          <a:prstGeom prst="rect">
            <a:avLst/>
          </a:prstGeom>
          <a:noFill/>
        </p:spPr>
      </p:pic>
      <p:sp>
        <p:nvSpPr>
          <p:cNvPr id="20" name="Hexagon 19"/>
          <p:cNvSpPr/>
          <p:nvPr/>
        </p:nvSpPr>
        <p:spPr bwMode="gray">
          <a:xfrm>
            <a:off x="10809215" y="2549783"/>
            <a:ext cx="736106" cy="630613"/>
          </a:xfrm>
          <a:prstGeom prst="hexagon">
            <a:avLst>
              <a:gd name="adj" fmla="val 28816"/>
              <a:gd name="vf" fmla="val 115470"/>
            </a:avLst>
          </a:prstGeom>
          <a:gradFill>
            <a:gsLst>
              <a:gs pos="0">
                <a:schemeClr val="accent1"/>
              </a:gs>
              <a:gs pos="50000">
                <a:schemeClr val="accent1">
                  <a:alpha val="40000"/>
                </a:schemeClr>
              </a:gs>
              <a:gs pos="100000">
                <a:schemeClr val="accent1">
                  <a:alpha val="70000"/>
                </a:schemeClr>
              </a:gs>
            </a:gsLst>
            <a:lin ang="5400000" scaled="1"/>
          </a:gradFill>
          <a:ln w="12700" algn="ctr">
            <a:solidFill>
              <a:schemeClr val="accent1"/>
            </a:solidFill>
            <a:miter lim="800000"/>
            <a:headEnd type="none" w="med" len="med"/>
            <a:tailEnd type="triangle" w="lg" len="lg"/>
          </a:ln>
        </p:spPr>
        <p:txBody>
          <a:bodyPr rtlCol="0" anchor="ctr"/>
          <a:lstStyle/>
          <a:p>
            <a:pPr algn="ctr"/>
            <a:endParaRPr lang="en-GB" sz="1798"/>
          </a:p>
        </p:txBody>
      </p:sp>
      <p:sp>
        <p:nvSpPr>
          <p:cNvPr id="21" name="Hexagon 20"/>
          <p:cNvSpPr/>
          <p:nvPr/>
        </p:nvSpPr>
        <p:spPr bwMode="gray">
          <a:xfrm>
            <a:off x="9705379" y="2549782"/>
            <a:ext cx="736106" cy="630613"/>
          </a:xfrm>
          <a:prstGeom prst="hexagon">
            <a:avLst>
              <a:gd name="adj" fmla="val 28816"/>
              <a:gd name="vf" fmla="val 115470"/>
            </a:avLst>
          </a:prstGeom>
          <a:gradFill>
            <a:gsLst>
              <a:gs pos="0">
                <a:schemeClr val="accent1"/>
              </a:gs>
              <a:gs pos="50000">
                <a:schemeClr val="accent1">
                  <a:alpha val="40000"/>
                </a:schemeClr>
              </a:gs>
              <a:gs pos="100000">
                <a:schemeClr val="accent1">
                  <a:alpha val="70000"/>
                </a:schemeClr>
              </a:gs>
            </a:gsLst>
            <a:lin ang="5400000" scaled="1"/>
          </a:gradFill>
          <a:ln w="12700" algn="ctr">
            <a:solidFill>
              <a:schemeClr val="accent1"/>
            </a:solidFill>
            <a:miter lim="800000"/>
            <a:headEnd type="none" w="med" len="med"/>
            <a:tailEnd type="triangle" w="lg" len="lg"/>
          </a:ln>
        </p:spPr>
        <p:txBody>
          <a:bodyPr rtlCol="0" anchor="ctr"/>
          <a:lstStyle/>
          <a:p>
            <a:pPr algn="ctr"/>
            <a:endParaRPr lang="en-GB" sz="1798"/>
          </a:p>
        </p:txBody>
      </p:sp>
      <p:sp>
        <p:nvSpPr>
          <p:cNvPr id="22" name="Hexagon 21"/>
          <p:cNvSpPr/>
          <p:nvPr/>
        </p:nvSpPr>
        <p:spPr bwMode="gray">
          <a:xfrm>
            <a:off x="8590119" y="3180395"/>
            <a:ext cx="736106" cy="630613"/>
          </a:xfrm>
          <a:prstGeom prst="hexagon">
            <a:avLst>
              <a:gd name="adj" fmla="val 28816"/>
              <a:gd name="vf" fmla="val 115470"/>
            </a:avLst>
          </a:prstGeom>
          <a:gradFill>
            <a:gsLst>
              <a:gs pos="0">
                <a:schemeClr val="accent1"/>
              </a:gs>
              <a:gs pos="50000">
                <a:schemeClr val="accent1">
                  <a:alpha val="40000"/>
                </a:schemeClr>
              </a:gs>
              <a:gs pos="100000">
                <a:schemeClr val="accent1">
                  <a:alpha val="70000"/>
                </a:schemeClr>
              </a:gs>
            </a:gsLst>
            <a:lin ang="5400000" scaled="1"/>
          </a:gradFill>
          <a:ln w="12700" algn="ctr">
            <a:solidFill>
              <a:schemeClr val="accent1"/>
            </a:solidFill>
            <a:miter lim="800000"/>
            <a:headEnd type="none" w="med" len="med"/>
            <a:tailEnd type="triangle" w="lg" len="lg"/>
          </a:ln>
        </p:spPr>
        <p:txBody>
          <a:bodyPr rtlCol="0" anchor="ctr"/>
          <a:lstStyle/>
          <a:p>
            <a:pPr algn="ctr"/>
            <a:endParaRPr lang="en-GB" sz="1798"/>
          </a:p>
        </p:txBody>
      </p:sp>
      <p:pic>
        <p:nvPicPr>
          <p:cNvPr id="3" name="Picture 2"/>
          <p:cNvPicPr>
            <a:picLocks noChangeAspect="1"/>
          </p:cNvPicPr>
          <p:nvPr/>
        </p:nvPicPr>
        <p:blipFill>
          <a:blip r:embed="rId4"/>
          <a:stretch>
            <a:fillRect/>
          </a:stretch>
        </p:blipFill>
        <p:spPr>
          <a:xfrm>
            <a:off x="4154135" y="1034289"/>
            <a:ext cx="2328229" cy="1260436"/>
          </a:xfrm>
          <a:prstGeom prst="rect">
            <a:avLst/>
          </a:prstGeom>
        </p:spPr>
      </p:pic>
      <p:pic>
        <p:nvPicPr>
          <p:cNvPr id="15" name="Picture 14"/>
          <p:cNvPicPr>
            <a:picLocks noChangeAspect="1"/>
          </p:cNvPicPr>
          <p:nvPr/>
        </p:nvPicPr>
        <p:blipFill>
          <a:blip r:embed="rId5"/>
          <a:stretch>
            <a:fillRect/>
          </a:stretch>
        </p:blipFill>
        <p:spPr>
          <a:xfrm>
            <a:off x="3509569" y="2370948"/>
            <a:ext cx="3811695" cy="2105971"/>
          </a:xfrm>
          <a:prstGeom prst="rect">
            <a:avLst/>
          </a:prstGeom>
        </p:spPr>
      </p:pic>
      <p:pic>
        <p:nvPicPr>
          <p:cNvPr id="23" name="Picture 2" descr="Image result">
            <a:extLst>
              <a:ext uri="{FF2B5EF4-FFF2-40B4-BE49-F238E27FC236}">
                <a16:creationId xmlns:a16="http://schemas.microsoft.com/office/drawing/2014/main" id="{67E6937A-EBA3-4181-B133-A1E869680C0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69521" y="619655"/>
            <a:ext cx="1640120" cy="472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041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7075"/>
          <a:stretch/>
        </p:blipFill>
        <p:spPr>
          <a:xfrm>
            <a:off x="3174" y="1172163"/>
            <a:ext cx="12185653" cy="5684054"/>
          </a:xfrm>
          <a:prstGeom prst="rect">
            <a:avLst/>
          </a:prstGeom>
        </p:spPr>
      </p:pic>
      <p:sp>
        <p:nvSpPr>
          <p:cNvPr id="4" name="Rectangle 3">
            <a:extLst>
              <a:ext uri="{FF2B5EF4-FFF2-40B4-BE49-F238E27FC236}">
                <a16:creationId xmlns:a16="http://schemas.microsoft.com/office/drawing/2014/main" id="{7D508167-1E8E-4C2A-9582-916C8E4FFA73}"/>
              </a:ext>
            </a:extLst>
          </p:cNvPr>
          <p:cNvSpPr/>
          <p:nvPr/>
        </p:nvSpPr>
        <p:spPr>
          <a:xfrm>
            <a:off x="494518" y="578807"/>
            <a:ext cx="5535651" cy="461417"/>
          </a:xfrm>
          <a:prstGeom prst="rect">
            <a:avLst/>
          </a:prstGeom>
        </p:spPr>
        <p:txBody>
          <a:bodyPr wrap="none">
            <a:spAutoFit/>
          </a:bodyPr>
          <a:lstStyle/>
          <a:p>
            <a:r>
              <a:rPr lang="en-US" sz="2399" b="1" kern="0" dirty="0">
                <a:latin typeface="+mj-lt"/>
                <a:ea typeface="Arial Unicode MS" pitchFamily="34" charset="-128"/>
              </a:rPr>
              <a:t>Feature Decomposition </a:t>
            </a:r>
            <a:r>
              <a:rPr lang="mr-IN" sz="2399" b="1" kern="0" dirty="0">
                <a:latin typeface="+mj-lt"/>
                <a:ea typeface="Arial Unicode MS" pitchFamily="34" charset="-128"/>
              </a:rPr>
              <a:t>–</a:t>
            </a:r>
            <a:r>
              <a:rPr lang="en-US" sz="2399" b="1" kern="0" dirty="0">
                <a:latin typeface="+mj-lt"/>
                <a:ea typeface="Arial Unicode MS" pitchFamily="34" charset="-128"/>
              </a:rPr>
              <a:t> Butter Croissant</a:t>
            </a:r>
          </a:p>
        </p:txBody>
      </p:sp>
    </p:spTree>
    <p:extLst>
      <p:ext uri="{BB962C8B-B14F-4D97-AF65-F5344CB8AC3E}">
        <p14:creationId xmlns:p14="http://schemas.microsoft.com/office/powerpoint/2010/main" val="146631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normAutofit/>
          </a:bodyPr>
          <a:lstStyle/>
          <a:p>
            <a:r>
              <a:rPr lang="en-US" dirty="0"/>
              <a:t>Who are the stakeholders? Who is my audience?</a:t>
            </a:r>
          </a:p>
          <a:p>
            <a:r>
              <a:rPr lang="en-US" dirty="0"/>
              <a:t>Direct and indirect </a:t>
            </a:r>
            <a:r>
              <a:rPr lang="en-US" b="1" dirty="0"/>
              <a:t>measures</a:t>
            </a:r>
            <a:r>
              <a:rPr lang="en-US" dirty="0"/>
              <a:t> and </a:t>
            </a:r>
            <a:r>
              <a:rPr lang="en-US" b="1" dirty="0"/>
              <a:t>uncertainty</a:t>
            </a:r>
            <a:r>
              <a:rPr lang="en-US" dirty="0"/>
              <a:t> around them</a:t>
            </a:r>
          </a:p>
          <a:p>
            <a:r>
              <a:rPr lang="en-US" dirty="0"/>
              <a:t>Choosing key </a:t>
            </a:r>
            <a:r>
              <a:rPr lang="en-US" b="1" dirty="0"/>
              <a:t>metrics</a:t>
            </a:r>
            <a:r>
              <a:rPr lang="en-US" dirty="0"/>
              <a:t> and </a:t>
            </a:r>
            <a:r>
              <a:rPr lang="en-US" b="1" dirty="0"/>
              <a:t>benchmarks</a:t>
            </a:r>
          </a:p>
          <a:p>
            <a:r>
              <a:rPr lang="en-US" dirty="0"/>
              <a:t>Data collection, acquisition and preparation</a:t>
            </a:r>
          </a:p>
          <a:p>
            <a:r>
              <a:rPr lang="en-US" dirty="0"/>
              <a:t>Stating simplifying assumptions, constraints, granularity?</a:t>
            </a:r>
          </a:p>
          <a:p>
            <a:r>
              <a:rPr lang="en-US" dirty="0"/>
              <a:t>Are there </a:t>
            </a:r>
            <a:r>
              <a:rPr lang="en-US" b="1" dirty="0"/>
              <a:t>ethical considerations</a:t>
            </a:r>
            <a:r>
              <a:rPr lang="en-US" dirty="0"/>
              <a:t> that need to be addressed?</a:t>
            </a:r>
          </a:p>
          <a:p>
            <a:r>
              <a:rPr lang="en-US" dirty="0"/>
              <a:t>Technical aspects of the methodology (machine learning)</a:t>
            </a:r>
          </a:p>
          <a:p>
            <a:r>
              <a:rPr lang="en-US" dirty="0"/>
              <a:t>Technical aspects of the solution (operationalization)</a:t>
            </a:r>
          </a:p>
        </p:txBody>
      </p:sp>
      <p:sp>
        <p:nvSpPr>
          <p:cNvPr id="2" name="Title 1"/>
          <p:cNvSpPr>
            <a:spLocks noGrp="1"/>
          </p:cNvSpPr>
          <p:nvPr>
            <p:ph type="title"/>
          </p:nvPr>
        </p:nvSpPr>
        <p:spPr/>
        <p:txBody>
          <a:bodyPr/>
          <a:lstStyle/>
          <a:p>
            <a:r>
              <a:rPr lang="en-US" dirty="0"/>
              <a:t>What to Look for in a Use Case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26715"/>
          <a:stretch/>
        </p:blipFill>
        <p:spPr>
          <a:xfrm>
            <a:off x="3174" y="1832948"/>
            <a:ext cx="12185653" cy="5023269"/>
          </a:xfrm>
          <a:prstGeom prst="rect">
            <a:avLst/>
          </a:prstGeom>
        </p:spPr>
      </p:pic>
      <p:sp>
        <p:nvSpPr>
          <p:cNvPr id="5" name="TextBox 4"/>
          <p:cNvSpPr txBox="1"/>
          <p:nvPr/>
        </p:nvSpPr>
        <p:spPr>
          <a:xfrm>
            <a:off x="3374500" y="1556093"/>
            <a:ext cx="6336539" cy="27685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798" kern="0" dirty="0">
                <a:latin typeface="Helvetica" charset="0"/>
                <a:ea typeface="Helvetica" charset="0"/>
                <a:cs typeface="Helvetica" charset="0"/>
              </a:rPr>
              <a:t>BRAIDED APPLE STRUDEL (38521) on 07/10/2017</a:t>
            </a:r>
          </a:p>
        </p:txBody>
      </p:sp>
      <p:sp>
        <p:nvSpPr>
          <p:cNvPr id="2" name="Rectangle 1">
            <a:extLst>
              <a:ext uri="{FF2B5EF4-FFF2-40B4-BE49-F238E27FC236}">
                <a16:creationId xmlns:a16="http://schemas.microsoft.com/office/drawing/2014/main" id="{E32AD0E8-C674-4700-9A3C-ABCA8D19FE63}"/>
              </a:ext>
            </a:extLst>
          </p:cNvPr>
          <p:cNvSpPr/>
          <p:nvPr/>
        </p:nvSpPr>
        <p:spPr>
          <a:xfrm>
            <a:off x="270599" y="586885"/>
            <a:ext cx="8092555" cy="461545"/>
          </a:xfrm>
          <a:prstGeom prst="rect">
            <a:avLst/>
          </a:prstGeom>
        </p:spPr>
        <p:txBody>
          <a:bodyPr wrap="square">
            <a:spAutoFit/>
          </a:bodyPr>
          <a:lstStyle/>
          <a:p>
            <a:r>
              <a:rPr lang="en-US" sz="2399" b="1" kern="0" dirty="0">
                <a:latin typeface="+mj-lt"/>
                <a:ea typeface="Arial Unicode MS" pitchFamily="34" charset="-128"/>
              </a:rPr>
              <a:t>Feature Decomposition </a:t>
            </a:r>
            <a:r>
              <a:rPr lang="mr-IN" sz="2399" b="1" kern="0" dirty="0">
                <a:latin typeface="+mj-lt"/>
                <a:ea typeface="Arial Unicode MS" pitchFamily="34" charset="-128"/>
              </a:rPr>
              <a:t>–</a:t>
            </a:r>
            <a:r>
              <a:rPr lang="en-US" sz="2399" b="1" kern="0" dirty="0">
                <a:latin typeface="+mj-lt"/>
                <a:ea typeface="Arial Unicode MS" pitchFamily="34" charset="-128"/>
              </a:rPr>
              <a:t> BRAIDED APPLE STRUDEL</a:t>
            </a:r>
          </a:p>
        </p:txBody>
      </p:sp>
    </p:spTree>
    <p:extLst>
      <p:ext uri="{BB962C8B-B14F-4D97-AF65-F5344CB8AC3E}">
        <p14:creationId xmlns:p14="http://schemas.microsoft.com/office/powerpoint/2010/main" val="11033153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nvGraphicFramePr>
        <p:xfrm>
          <a:off x="2032711" y="1029325"/>
          <a:ext cx="7902997" cy="5262595"/>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p:cNvSpPr/>
          <p:nvPr/>
        </p:nvSpPr>
        <p:spPr>
          <a:xfrm>
            <a:off x="3589439" y="4207329"/>
            <a:ext cx="790163" cy="460135"/>
          </a:xfrm>
          <a:prstGeom prst="rect">
            <a:avLst/>
          </a:prstGeom>
        </p:spPr>
        <p:txBody>
          <a:bodyPr wrap="none">
            <a:spAutoFit/>
          </a:bodyPr>
          <a:lstStyle/>
          <a:p>
            <a:r>
              <a:rPr lang="en-US" sz="2398" dirty="0">
                <a:latin typeface="Calibri" panose="020F0502020204030204" pitchFamily="34" charset="0"/>
              </a:rPr>
              <a:t>25%</a:t>
            </a:r>
            <a:r>
              <a:rPr lang="en-US" sz="1798" dirty="0"/>
              <a:t> </a:t>
            </a:r>
          </a:p>
        </p:txBody>
      </p:sp>
      <p:sp>
        <p:nvSpPr>
          <p:cNvPr id="6" name="Rectangle 5"/>
          <p:cNvSpPr/>
          <p:nvPr/>
        </p:nvSpPr>
        <p:spPr>
          <a:xfrm>
            <a:off x="4448694" y="2791474"/>
            <a:ext cx="790163" cy="460135"/>
          </a:xfrm>
          <a:prstGeom prst="rect">
            <a:avLst/>
          </a:prstGeom>
        </p:spPr>
        <p:txBody>
          <a:bodyPr wrap="none">
            <a:spAutoFit/>
          </a:bodyPr>
          <a:lstStyle/>
          <a:p>
            <a:r>
              <a:rPr lang="en-US" sz="2398" dirty="0">
                <a:latin typeface="Calibri" panose="020F0502020204030204" pitchFamily="34" charset="0"/>
              </a:rPr>
              <a:t>35%</a:t>
            </a:r>
            <a:r>
              <a:rPr lang="en-US" sz="1798" dirty="0"/>
              <a:t> </a:t>
            </a:r>
          </a:p>
        </p:txBody>
      </p:sp>
      <p:sp>
        <p:nvSpPr>
          <p:cNvPr id="7" name="Rectangle 6"/>
          <p:cNvSpPr/>
          <p:nvPr/>
        </p:nvSpPr>
        <p:spPr>
          <a:xfrm>
            <a:off x="5402667" y="2791474"/>
            <a:ext cx="790163" cy="460135"/>
          </a:xfrm>
          <a:prstGeom prst="rect">
            <a:avLst/>
          </a:prstGeom>
        </p:spPr>
        <p:txBody>
          <a:bodyPr wrap="none">
            <a:spAutoFit/>
          </a:bodyPr>
          <a:lstStyle/>
          <a:p>
            <a:r>
              <a:rPr lang="en-US" sz="2398" dirty="0">
                <a:latin typeface="Calibri" panose="020F0502020204030204" pitchFamily="34" charset="0"/>
              </a:rPr>
              <a:t>66%</a:t>
            </a:r>
            <a:r>
              <a:rPr lang="en-US" sz="1798" dirty="0"/>
              <a:t> </a:t>
            </a:r>
          </a:p>
        </p:txBody>
      </p:sp>
      <p:sp>
        <p:nvSpPr>
          <p:cNvPr id="8" name="Rectangle 7"/>
          <p:cNvSpPr/>
          <p:nvPr/>
        </p:nvSpPr>
        <p:spPr>
          <a:xfrm>
            <a:off x="6293636" y="2791473"/>
            <a:ext cx="790163" cy="460135"/>
          </a:xfrm>
          <a:prstGeom prst="rect">
            <a:avLst/>
          </a:prstGeom>
        </p:spPr>
        <p:txBody>
          <a:bodyPr wrap="none">
            <a:spAutoFit/>
          </a:bodyPr>
          <a:lstStyle/>
          <a:p>
            <a:r>
              <a:rPr lang="en-US" sz="2398" dirty="0">
                <a:latin typeface="Calibri" panose="020F0502020204030204" pitchFamily="34" charset="0"/>
              </a:rPr>
              <a:t>64%</a:t>
            </a:r>
            <a:r>
              <a:rPr lang="en-US" sz="1798" dirty="0"/>
              <a:t> </a:t>
            </a:r>
          </a:p>
        </p:txBody>
      </p:sp>
      <p:sp>
        <p:nvSpPr>
          <p:cNvPr id="9" name="Rectangle 8"/>
          <p:cNvSpPr/>
          <p:nvPr/>
        </p:nvSpPr>
        <p:spPr>
          <a:xfrm>
            <a:off x="7184605" y="2791473"/>
            <a:ext cx="790163" cy="460135"/>
          </a:xfrm>
          <a:prstGeom prst="rect">
            <a:avLst/>
          </a:prstGeom>
        </p:spPr>
        <p:txBody>
          <a:bodyPr wrap="none">
            <a:spAutoFit/>
          </a:bodyPr>
          <a:lstStyle/>
          <a:p>
            <a:r>
              <a:rPr lang="en-US" sz="2398" dirty="0">
                <a:latin typeface="Calibri" panose="020F0502020204030204" pitchFamily="34" charset="0"/>
              </a:rPr>
              <a:t>52%</a:t>
            </a:r>
            <a:r>
              <a:rPr lang="en-US" sz="1798" dirty="0"/>
              <a:t> </a:t>
            </a:r>
          </a:p>
        </p:txBody>
      </p:sp>
      <p:sp>
        <p:nvSpPr>
          <p:cNvPr id="10" name="Rectangle 9"/>
          <p:cNvSpPr/>
          <p:nvPr/>
        </p:nvSpPr>
        <p:spPr>
          <a:xfrm>
            <a:off x="8066051" y="2073660"/>
            <a:ext cx="790163" cy="460135"/>
          </a:xfrm>
          <a:prstGeom prst="rect">
            <a:avLst/>
          </a:prstGeom>
        </p:spPr>
        <p:txBody>
          <a:bodyPr wrap="none">
            <a:spAutoFit/>
          </a:bodyPr>
          <a:lstStyle/>
          <a:p>
            <a:r>
              <a:rPr lang="en-US" sz="2398" dirty="0">
                <a:latin typeface="Calibri" panose="020F0502020204030204" pitchFamily="34" charset="0"/>
              </a:rPr>
              <a:t>69%</a:t>
            </a:r>
            <a:r>
              <a:rPr lang="en-US" sz="1798" dirty="0"/>
              <a:t> </a:t>
            </a:r>
          </a:p>
        </p:txBody>
      </p:sp>
      <p:sp>
        <p:nvSpPr>
          <p:cNvPr id="11" name="Rectangle 10"/>
          <p:cNvSpPr/>
          <p:nvPr/>
        </p:nvSpPr>
        <p:spPr>
          <a:xfrm>
            <a:off x="8952713" y="1250932"/>
            <a:ext cx="790163" cy="460135"/>
          </a:xfrm>
          <a:prstGeom prst="rect">
            <a:avLst/>
          </a:prstGeom>
        </p:spPr>
        <p:txBody>
          <a:bodyPr wrap="none">
            <a:spAutoFit/>
          </a:bodyPr>
          <a:lstStyle/>
          <a:p>
            <a:r>
              <a:rPr lang="en-US" sz="2398" dirty="0">
                <a:latin typeface="Calibri" panose="020F0502020204030204" pitchFamily="34" charset="0"/>
              </a:rPr>
              <a:t>81%</a:t>
            </a:r>
            <a:r>
              <a:rPr lang="en-US" sz="1798" dirty="0"/>
              <a:t> </a:t>
            </a:r>
          </a:p>
        </p:txBody>
      </p:sp>
      <p:sp>
        <p:nvSpPr>
          <p:cNvPr id="3" name="Title 2">
            <a:extLst>
              <a:ext uri="{FF2B5EF4-FFF2-40B4-BE49-F238E27FC236}">
                <a16:creationId xmlns:a16="http://schemas.microsoft.com/office/drawing/2014/main" id="{77B60CA4-7D0F-493B-BA8E-B7C0D3F81515}"/>
              </a:ext>
            </a:extLst>
          </p:cNvPr>
          <p:cNvSpPr>
            <a:spLocks noGrp="1"/>
          </p:cNvSpPr>
          <p:nvPr>
            <p:ph type="title"/>
          </p:nvPr>
        </p:nvSpPr>
        <p:spPr>
          <a:xfrm>
            <a:off x="838200" y="-74631"/>
            <a:ext cx="10515600" cy="1325563"/>
          </a:xfrm>
        </p:spPr>
        <p:txBody>
          <a:bodyPr/>
          <a:lstStyle/>
          <a:p>
            <a:r>
              <a:rPr lang="en-US" dirty="0"/>
              <a:t>Cost Savings After Zero-Waste</a:t>
            </a:r>
          </a:p>
        </p:txBody>
      </p:sp>
    </p:spTree>
    <p:extLst>
      <p:ext uri="{BB962C8B-B14F-4D97-AF65-F5344CB8AC3E}">
        <p14:creationId xmlns:p14="http://schemas.microsoft.com/office/powerpoint/2010/main" val="2798552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54DF1C6C-FABA-4148-B9AA-9F3FA5C916A2}"/>
              </a:ext>
            </a:extLst>
          </p:cNvPr>
          <p:cNvPicPr>
            <a:picLocks noGrp="1" noChangeAspect="1"/>
          </p:cNvPicPr>
          <p:nvPr>
            <p:ph type="pic" sz="quarter" idx="10"/>
          </p:nvPr>
        </p:nvPicPr>
        <p:blipFill>
          <a:blip r:embed="rId2"/>
          <a:srcRect l="1866" r="1866"/>
          <a:stretch>
            <a:fillRect/>
          </a:stretch>
        </p:blipFill>
        <p:spPr>
          <a:xfrm>
            <a:off x="1" y="893"/>
            <a:ext cx="12192000" cy="6856215"/>
          </a:xfrm>
          <a:prstGeom prst="rect">
            <a:avLst/>
          </a:prstGeom>
        </p:spPr>
      </p:pic>
    </p:spTree>
    <p:extLst>
      <p:ext uri="{BB962C8B-B14F-4D97-AF65-F5344CB8AC3E}">
        <p14:creationId xmlns:p14="http://schemas.microsoft.com/office/powerpoint/2010/main" val="31469372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F74257F4-7EB7-4BAD-B0FA-D1A070D4B1F3}"/>
              </a:ext>
            </a:extLst>
          </p:cNvPr>
          <p:cNvPicPr>
            <a:picLocks noGrp="1" noChangeAspect="1"/>
          </p:cNvPicPr>
          <p:nvPr>
            <p:ph type="pic" sz="quarter" idx="10"/>
          </p:nvPr>
        </p:nvPicPr>
        <p:blipFill>
          <a:blip r:embed="rId2"/>
          <a:srcRect l="876" r="876"/>
          <a:stretch>
            <a:fillRect/>
          </a:stretch>
        </p:blipFill>
        <p:spPr>
          <a:xfrm>
            <a:off x="1" y="893"/>
            <a:ext cx="12192000" cy="6856215"/>
          </a:xfrm>
          <a:prstGeom prst="rect">
            <a:avLst/>
          </a:prstGeom>
        </p:spPr>
      </p:pic>
    </p:spTree>
    <p:extLst>
      <p:ext uri="{BB962C8B-B14F-4D97-AF65-F5344CB8AC3E}">
        <p14:creationId xmlns:p14="http://schemas.microsoft.com/office/powerpoint/2010/main" val="2788585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5B38C-0ED1-4E13-BC49-FA5E2DDE1BF4}"/>
              </a:ext>
            </a:extLst>
          </p:cNvPr>
          <p:cNvSpPr>
            <a:spLocks noGrp="1"/>
          </p:cNvSpPr>
          <p:nvPr>
            <p:ph type="title"/>
          </p:nvPr>
        </p:nvSpPr>
        <p:spPr/>
        <p:txBody>
          <a:bodyPr>
            <a:normAutofit/>
          </a:bodyPr>
          <a:lstStyle/>
          <a:p>
            <a:r>
              <a:rPr lang="en-US" dirty="0">
                <a:solidFill>
                  <a:srgbClr val="00B050"/>
                </a:solidFill>
              </a:rPr>
              <a:t>Philips 66</a:t>
            </a:r>
            <a:r>
              <a:rPr lang="en-US" dirty="0"/>
              <a:t> -  Predicting Emergency Shutdowns</a:t>
            </a:r>
          </a:p>
        </p:txBody>
      </p:sp>
    </p:spTree>
    <p:extLst>
      <p:ext uri="{BB962C8B-B14F-4D97-AF65-F5344CB8AC3E}">
        <p14:creationId xmlns:p14="http://schemas.microsoft.com/office/powerpoint/2010/main" val="34297273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Phillips 66 – Eliminating Emergency Shutdowns (ESDs)</a:t>
            </a:r>
          </a:p>
        </p:txBody>
      </p:sp>
      <p:sp>
        <p:nvSpPr>
          <p:cNvPr id="4" name="TextBox 3"/>
          <p:cNvSpPr txBox="1"/>
          <p:nvPr/>
        </p:nvSpPr>
        <p:spPr>
          <a:xfrm>
            <a:off x="653684" y="4975708"/>
            <a:ext cx="4013832" cy="15380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b="1" kern="0" dirty="0">
                <a:solidFill>
                  <a:schemeClr val="tx1">
                    <a:lumMod val="85000"/>
                    <a:lumOff val="15000"/>
                  </a:schemeClr>
                </a:solidFill>
                <a:ea typeface="Arial Unicode MS" pitchFamily="34" charset="-128"/>
                <a:cs typeface="Aharoni" pitchFamily="2" charset="-79"/>
              </a:rPr>
              <a:t>Business </a:t>
            </a:r>
            <a:r>
              <a:rPr lang="en-US" sz="1000" b="1" kern="0" dirty="0">
                <a:ea typeface="Arial Unicode MS" pitchFamily="34" charset="-128"/>
                <a:cs typeface="Aharoni" pitchFamily="2" charset="-79"/>
              </a:rPr>
              <a:t>Challenges and </a:t>
            </a:r>
            <a:r>
              <a:rPr lang="en-US" sz="1000" b="1" dirty="0"/>
              <a:t>scope of collaborative prototype</a:t>
            </a:r>
          </a:p>
        </p:txBody>
      </p:sp>
      <p:sp>
        <p:nvSpPr>
          <p:cNvPr id="5" name="TextBox 4"/>
          <p:cNvSpPr txBox="1"/>
          <p:nvPr/>
        </p:nvSpPr>
        <p:spPr>
          <a:xfrm>
            <a:off x="672785" y="1450593"/>
            <a:ext cx="1381452" cy="1384274"/>
          </a:xfrm>
          <a:prstGeom prst="rect">
            <a:avLst/>
          </a:prstGeom>
          <a:noFill/>
        </p:spPr>
        <p:txBody>
          <a:bodyPr wrap="square" lIns="0" tIns="0" rIns="0" bIns="0">
            <a:spAutoFit/>
          </a:bodyPr>
          <a:lstStyle/>
          <a:p>
            <a:pPr>
              <a:buClr>
                <a:srgbClr val="F0AB00"/>
              </a:buClr>
              <a:buSzPct val="80000"/>
              <a:defRPr/>
            </a:pPr>
            <a:r>
              <a:rPr lang="en-US" sz="1000" b="1" kern="0" dirty="0">
                <a:ea typeface="Arial Unicode MS" pitchFamily="34" charset="-128"/>
                <a:cs typeface="Arial Unicode MS" pitchFamily="34" charset="-128"/>
              </a:rPr>
              <a:t>$87 </a:t>
            </a:r>
            <a:r>
              <a:rPr lang="en-US" sz="1000" b="1" kern="0" dirty="0" err="1">
                <a:ea typeface="Arial Unicode MS" pitchFamily="34" charset="-128"/>
                <a:cs typeface="Arial Unicode MS" pitchFamily="34" charset="-128"/>
              </a:rPr>
              <a:t>bn</a:t>
            </a:r>
            <a:endParaRPr lang="en-US" sz="1000" b="1" kern="0" dirty="0">
              <a:ea typeface="Arial Unicode MS" pitchFamily="34" charset="-128"/>
              <a:cs typeface="Arial Unicode MS" pitchFamily="34" charset="-128"/>
            </a:endParaRPr>
          </a:p>
          <a:p>
            <a:pPr>
              <a:buClr>
                <a:srgbClr val="F0AB00"/>
              </a:buClr>
              <a:buSzPct val="80000"/>
              <a:defRPr/>
            </a:pPr>
            <a:r>
              <a:rPr lang="en-US" sz="1000" kern="0" dirty="0">
                <a:ea typeface="Arial Unicode MS" pitchFamily="34" charset="-128"/>
                <a:cs typeface="Arial Unicode MS" pitchFamily="34" charset="-128"/>
              </a:rPr>
              <a:t>Annual Revenue</a:t>
            </a:r>
          </a:p>
          <a:p>
            <a:pPr>
              <a:buClr>
                <a:srgbClr val="F0AB00"/>
              </a:buClr>
              <a:buSzPct val="80000"/>
              <a:defRPr/>
            </a:pPr>
            <a:r>
              <a:rPr lang="en-US" sz="1000" kern="0" dirty="0">
                <a:ea typeface="Arial Unicode MS" pitchFamily="34" charset="-128"/>
                <a:cs typeface="Arial Unicode MS" pitchFamily="34" charset="-128"/>
              </a:rPr>
              <a:t> </a:t>
            </a:r>
            <a:endParaRPr lang="en-US" sz="1000" b="1" kern="0" dirty="0">
              <a:ea typeface="Arial Unicode MS" pitchFamily="34" charset="-128"/>
              <a:cs typeface="Arial Unicode MS" pitchFamily="34" charset="-128"/>
            </a:endParaRPr>
          </a:p>
          <a:p>
            <a:pPr>
              <a:buClr>
                <a:srgbClr val="F0AB00"/>
              </a:buClr>
              <a:buSzPct val="80000"/>
              <a:defRPr/>
            </a:pPr>
            <a:r>
              <a:rPr lang="en-US" sz="1000" b="1" kern="0" dirty="0">
                <a:ea typeface="Arial Unicode MS" pitchFamily="34" charset="-128"/>
                <a:cs typeface="Arial Unicode MS" pitchFamily="34" charset="-128"/>
              </a:rPr>
              <a:t>$4 </a:t>
            </a:r>
            <a:r>
              <a:rPr lang="en-US" sz="1000" b="1" kern="0" dirty="0" err="1">
                <a:ea typeface="Arial Unicode MS" pitchFamily="34" charset="-128"/>
                <a:cs typeface="Arial Unicode MS" pitchFamily="34" charset="-128"/>
              </a:rPr>
              <a:t>bn</a:t>
            </a:r>
            <a:endParaRPr lang="en-US" sz="1000" b="1" kern="0" dirty="0">
              <a:ea typeface="Arial Unicode MS" pitchFamily="34" charset="-128"/>
              <a:cs typeface="Arial Unicode MS" pitchFamily="34" charset="-128"/>
            </a:endParaRPr>
          </a:p>
          <a:p>
            <a:pPr>
              <a:buClr>
                <a:srgbClr val="F0AB00"/>
              </a:buClr>
              <a:buSzPct val="80000"/>
              <a:defRPr/>
            </a:pPr>
            <a:r>
              <a:rPr lang="en-US" sz="1000" kern="0" dirty="0">
                <a:ea typeface="Arial Unicode MS" pitchFamily="34" charset="-128"/>
                <a:cs typeface="Arial Unicode MS" pitchFamily="34" charset="-128"/>
              </a:rPr>
              <a:t>Net Profit</a:t>
            </a:r>
          </a:p>
          <a:p>
            <a:pPr>
              <a:buClr>
                <a:srgbClr val="F0AB00"/>
              </a:buClr>
              <a:buSzPct val="80000"/>
              <a:defRPr/>
            </a:pPr>
            <a:endParaRPr lang="en-US" sz="1000" b="1" kern="0" dirty="0">
              <a:ea typeface="Arial Unicode MS" pitchFamily="34" charset="-128"/>
              <a:cs typeface="Arial Unicode MS" pitchFamily="34" charset="-128"/>
            </a:endParaRPr>
          </a:p>
          <a:p>
            <a:pPr>
              <a:buClr>
                <a:srgbClr val="F0AB00"/>
              </a:buClr>
              <a:buSzPct val="80000"/>
              <a:defRPr/>
            </a:pPr>
            <a:r>
              <a:rPr lang="en-US" sz="1000" b="1" kern="0" dirty="0">
                <a:ea typeface="Arial Unicode MS" pitchFamily="34" charset="-128"/>
                <a:cs typeface="Arial Unicode MS" pitchFamily="34" charset="-128"/>
              </a:rPr>
              <a:t>14,800</a:t>
            </a:r>
          </a:p>
          <a:p>
            <a:pPr>
              <a:buClr>
                <a:srgbClr val="F0AB00"/>
              </a:buClr>
              <a:buSzPct val="80000"/>
              <a:defRPr/>
            </a:pPr>
            <a:r>
              <a:rPr lang="en-US" sz="1000" kern="0" dirty="0">
                <a:ea typeface="Arial Unicode MS" pitchFamily="34" charset="-128"/>
                <a:cs typeface="Arial Unicode MS" pitchFamily="34" charset="-128"/>
              </a:rPr>
              <a:t>Employees</a:t>
            </a:r>
          </a:p>
          <a:p>
            <a:pPr>
              <a:buClr>
                <a:srgbClr val="F0AB00"/>
              </a:buClr>
              <a:buSzPct val="80000"/>
              <a:defRPr/>
            </a:pPr>
            <a:endParaRPr lang="en-US" sz="1000" kern="0" dirty="0">
              <a:solidFill>
                <a:srgbClr val="000000"/>
              </a:solidFill>
              <a:ea typeface="Arial Unicode MS" pitchFamily="34" charset="-128"/>
              <a:cs typeface="Arial Unicode MS" pitchFamily="34" charset="-128"/>
            </a:endParaRPr>
          </a:p>
        </p:txBody>
      </p:sp>
      <p:cxnSp>
        <p:nvCxnSpPr>
          <p:cNvPr id="6" name="Straight Connector 5"/>
          <p:cNvCxnSpPr/>
          <p:nvPr/>
        </p:nvCxnSpPr>
        <p:spPr>
          <a:xfrm flipH="1">
            <a:off x="2523799" y="1441287"/>
            <a:ext cx="16294" cy="338073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228090" y="1410314"/>
            <a:ext cx="0" cy="493404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43023" y="4825262"/>
            <a:ext cx="7583814" cy="7973"/>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8342630" y="4138688"/>
            <a:ext cx="3628967" cy="2630120"/>
          </a:xfrm>
          <a:prstGeom prst="rect">
            <a:avLst/>
          </a:prstGeom>
          <a:solidFill>
            <a:schemeClr val="bg1"/>
          </a:solidFill>
        </p:spPr>
        <p:txBody>
          <a:bodyPr wrap="square">
            <a:spAutoFit/>
          </a:bodyPr>
          <a:lstStyle/>
          <a:p>
            <a:pPr fontAlgn="base">
              <a:spcAft>
                <a:spcPct val="0"/>
              </a:spcAft>
              <a:buClr>
                <a:srgbClr val="F0AB00"/>
              </a:buClr>
              <a:buSzPct val="80000"/>
            </a:pPr>
            <a:r>
              <a:rPr lang="en-GB" sz="1000" b="1" kern="0" dirty="0">
                <a:ea typeface="Arial Unicode MS" pitchFamily="34" charset="-128"/>
                <a:cs typeface="Arial Unicode MS" pitchFamily="34" charset="-128"/>
              </a:rPr>
              <a:t>Results / outcomes / next steps:</a:t>
            </a:r>
            <a:endParaRPr lang="en-US" sz="1000" kern="0" dirty="0">
              <a:ea typeface="Arial Unicode MS" pitchFamily="34" charset="-128"/>
              <a:cs typeface="Arial Unicode MS" pitchFamily="34" charset="-128"/>
            </a:endParaRPr>
          </a:p>
          <a:p>
            <a:pPr>
              <a:spcBef>
                <a:spcPts val="600"/>
              </a:spcBef>
              <a:buClr>
                <a:schemeClr val="accent4"/>
              </a:buClr>
            </a:pPr>
            <a:r>
              <a:rPr lang="en-US" sz="1000" dirty="0"/>
              <a:t>Delivered application that </a:t>
            </a:r>
          </a:p>
          <a:p>
            <a:pPr marL="342694" indent="-342694">
              <a:spcBef>
                <a:spcPts val="600"/>
              </a:spcBef>
              <a:buClr>
                <a:schemeClr val="accent4"/>
              </a:buClr>
              <a:buFont typeface="Wingdings" charset="2"/>
              <a:buChar char="ü"/>
            </a:pPr>
            <a:r>
              <a:rPr lang="en-US" sz="1000" kern="0" dirty="0">
                <a:ea typeface="Arial Unicode MS" pitchFamily="34" charset="-128"/>
                <a:cs typeface="Arial Unicode MS" pitchFamily="34" charset="-128"/>
              </a:rPr>
              <a:t>Combines  external weather and internal operational data providing unmatched insight to cause-effect</a:t>
            </a:r>
          </a:p>
          <a:p>
            <a:pPr marL="342694" indent="-342694">
              <a:spcBef>
                <a:spcPts val="600"/>
              </a:spcBef>
              <a:buClr>
                <a:schemeClr val="accent4"/>
              </a:buClr>
              <a:buFont typeface="Wingdings" charset="2"/>
              <a:buChar char="ü"/>
            </a:pPr>
            <a:r>
              <a:rPr lang="en-US" sz="1000" kern="0" dirty="0">
                <a:ea typeface="Arial Unicode MS" pitchFamily="34" charset="-128"/>
                <a:cs typeface="Arial Unicode MS" pitchFamily="34" charset="-128"/>
              </a:rPr>
              <a:t>Proved the fit of SAPs HANA platform to intelligently combine very different data types/sources and deliver radical new insights in a intuitive UI</a:t>
            </a:r>
          </a:p>
          <a:p>
            <a:pPr marL="342694" indent="-342694">
              <a:spcBef>
                <a:spcPts val="600"/>
              </a:spcBef>
              <a:buClr>
                <a:schemeClr val="accent4"/>
              </a:buClr>
              <a:buFont typeface="Wingdings" charset="2"/>
              <a:buChar char="ü"/>
            </a:pPr>
            <a:r>
              <a:rPr lang="en-US" sz="1000" kern="0" dirty="0"/>
              <a:t>Determine the thresholds / predictive model that Phillips 66 can use as a preliminary warning system</a:t>
            </a:r>
          </a:p>
          <a:p>
            <a:pPr>
              <a:spcBef>
                <a:spcPts val="600"/>
              </a:spcBef>
              <a:buClr>
                <a:schemeClr val="accent4"/>
              </a:buClr>
            </a:pPr>
            <a:endParaRPr lang="en-US" sz="1000" kern="0" dirty="0">
              <a:solidFill>
                <a:sysClr val="windowText" lastClr="000000"/>
              </a:solidFill>
            </a:endParaRPr>
          </a:p>
          <a:p>
            <a:pPr fontAlgn="base">
              <a:spcAft>
                <a:spcPct val="0"/>
              </a:spcAft>
              <a:buClr>
                <a:schemeClr val="accent4"/>
              </a:buClr>
              <a:buSzPct val="80000"/>
            </a:pPr>
            <a:r>
              <a:rPr lang="en-US" sz="1000" kern="0" dirty="0">
                <a:ea typeface="Arial Unicode MS" pitchFamily="34" charset="-128"/>
                <a:cs typeface="Arial Unicode MS" pitchFamily="34" charset="-128"/>
              </a:rPr>
              <a:t>Next: Extend the </a:t>
            </a:r>
            <a:r>
              <a:rPr lang="en-US" sz="1000" kern="0" dirty="0" err="1">
                <a:ea typeface="Arial Unicode MS" pitchFamily="34" charset="-128"/>
                <a:cs typeface="Arial Unicode MS" pitchFamily="34" charset="-128"/>
              </a:rPr>
              <a:t>PoC</a:t>
            </a:r>
            <a:r>
              <a:rPr lang="en-US" sz="1000" kern="0" dirty="0">
                <a:ea typeface="Arial Unicode MS" pitchFamily="34" charset="-128"/>
                <a:cs typeface="Arial Unicode MS" pitchFamily="34" charset="-128"/>
              </a:rPr>
              <a:t> to include more equipment performance data (OSI system). Also propose for P66 to invest in simple weather stations for each pump-station to refine predictive model further.</a:t>
            </a:r>
          </a:p>
        </p:txBody>
      </p:sp>
      <p:sp>
        <p:nvSpPr>
          <p:cNvPr id="10" name="TextBox 9"/>
          <p:cNvSpPr txBox="1"/>
          <p:nvPr/>
        </p:nvSpPr>
        <p:spPr>
          <a:xfrm>
            <a:off x="564874" y="5167202"/>
            <a:ext cx="7531403" cy="707886"/>
          </a:xfrm>
          <a:prstGeom prst="rect">
            <a:avLst/>
          </a:prstGeom>
          <a:noFill/>
        </p:spPr>
        <p:txBody>
          <a:bodyPr wrap="square" rtlCol="0">
            <a:spAutoFit/>
          </a:bodyPr>
          <a:lstStyle/>
          <a:p>
            <a:r>
              <a:rPr lang="en-US" sz="1000" dirty="0"/>
              <a:t>Philips 66 runs about XX.000 miles of pipelines across north America. The pump-stations are critical equipment to secure an unconstructed flow of crude and gasoline fuels from well-reservoirs, from/to storage facilities, from/to refineries and to ports. </a:t>
            </a:r>
          </a:p>
          <a:p>
            <a:r>
              <a:rPr lang="en-US" sz="1000" dirty="0"/>
              <a:t>Emergency Shutdowns (ESD) failures at the pump stations directly impact revenue and costs</a:t>
            </a:r>
          </a:p>
          <a:p>
            <a:endParaRPr lang="en-US" sz="1000" dirty="0"/>
          </a:p>
        </p:txBody>
      </p:sp>
      <p:cxnSp>
        <p:nvCxnSpPr>
          <p:cNvPr id="11" name="Straight Connector 10"/>
          <p:cNvCxnSpPr/>
          <p:nvPr/>
        </p:nvCxnSpPr>
        <p:spPr>
          <a:xfrm>
            <a:off x="643024" y="2940251"/>
            <a:ext cx="1891384" cy="7973"/>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226837" y="4083154"/>
            <a:ext cx="3333553"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53685" y="3046446"/>
            <a:ext cx="1792676" cy="8461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b="1" kern="0" dirty="0">
                <a:solidFill>
                  <a:schemeClr val="tx1">
                    <a:lumMod val="85000"/>
                    <a:lumOff val="15000"/>
                  </a:schemeClr>
                </a:solidFill>
                <a:ea typeface="Arial Unicode MS" pitchFamily="34" charset="-128"/>
                <a:cs typeface="Aharoni" pitchFamily="2" charset="-79"/>
              </a:rPr>
              <a:t>Executive Sponsors</a:t>
            </a:r>
          </a:p>
          <a:p>
            <a:pPr marL="171348" indent="-171348" fontAlgn="base">
              <a:spcBef>
                <a:spcPct val="50000"/>
              </a:spcBef>
              <a:spcAft>
                <a:spcPct val="0"/>
              </a:spcAft>
              <a:buClr>
                <a:schemeClr val="accent3"/>
              </a:buClr>
              <a:buSzPct val="80000"/>
              <a:buFont typeface="Arial" panose="020B0604020202020204" pitchFamily="34" charset="0"/>
              <a:buChar char="■"/>
            </a:pPr>
            <a:r>
              <a:rPr lang="en-US" sz="1000" dirty="0"/>
              <a:t>Brian </a:t>
            </a:r>
            <a:r>
              <a:rPr lang="en-US" sz="1000" dirty="0" err="1"/>
              <a:t>Ellebeck</a:t>
            </a:r>
            <a:r>
              <a:rPr lang="en-US" sz="1000" dirty="0"/>
              <a:t> – VP Midstream</a:t>
            </a:r>
          </a:p>
          <a:p>
            <a:pPr marL="171348" indent="-171348" fontAlgn="base">
              <a:spcBef>
                <a:spcPct val="50000"/>
              </a:spcBef>
              <a:spcAft>
                <a:spcPct val="0"/>
              </a:spcAft>
              <a:buClr>
                <a:schemeClr val="accent3"/>
              </a:buClr>
              <a:buSzPct val="80000"/>
              <a:buFont typeface="Arial" panose="020B0604020202020204" pitchFamily="34" charset="0"/>
              <a:buChar char="■"/>
            </a:pPr>
            <a:r>
              <a:rPr lang="en-US" sz="1000" dirty="0" err="1"/>
              <a:t>Zhanna</a:t>
            </a:r>
            <a:r>
              <a:rPr lang="en-US" sz="1000" dirty="0"/>
              <a:t> </a:t>
            </a:r>
            <a:r>
              <a:rPr lang="en-US" sz="1000" dirty="0" err="1"/>
              <a:t>Golodryga</a:t>
            </a:r>
            <a:r>
              <a:rPr lang="en-US" sz="1000" dirty="0"/>
              <a:t>  - CDO </a:t>
            </a:r>
          </a:p>
          <a:p>
            <a:pPr marL="171348" indent="-171348" fontAlgn="base">
              <a:spcBef>
                <a:spcPct val="50000"/>
              </a:spcBef>
              <a:spcAft>
                <a:spcPct val="0"/>
              </a:spcAft>
              <a:buClr>
                <a:schemeClr val="accent3"/>
              </a:buClr>
              <a:buSzPct val="80000"/>
              <a:buFont typeface="Arial" panose="020B0604020202020204" pitchFamily="34" charset="0"/>
              <a:buChar char="■"/>
            </a:pPr>
            <a:endParaRPr lang="en-US" sz="1000" dirty="0"/>
          </a:p>
        </p:txBody>
      </p:sp>
      <p:sp>
        <p:nvSpPr>
          <p:cNvPr id="16" name="TextBox 15"/>
          <p:cNvSpPr txBox="1"/>
          <p:nvPr/>
        </p:nvSpPr>
        <p:spPr>
          <a:xfrm>
            <a:off x="3269381" y="4476919"/>
            <a:ext cx="3740435" cy="169233"/>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Identifying weather events causing pipeline pump-station failures</a:t>
            </a:r>
          </a:p>
        </p:txBody>
      </p:sp>
      <p:pic>
        <p:nvPicPr>
          <p:cNvPr id="18" name="Picture 17"/>
          <p:cNvPicPr>
            <a:picLocks noChangeAspect="1"/>
          </p:cNvPicPr>
          <p:nvPr/>
        </p:nvPicPr>
        <p:blipFill>
          <a:blip r:embed="rId3"/>
          <a:stretch>
            <a:fillRect/>
          </a:stretch>
        </p:blipFill>
        <p:spPr>
          <a:xfrm>
            <a:off x="3274085" y="1450592"/>
            <a:ext cx="4069403" cy="2864518"/>
          </a:xfrm>
          <a:prstGeom prst="rect">
            <a:avLst/>
          </a:prstGeom>
        </p:spPr>
      </p:pic>
      <p:pic>
        <p:nvPicPr>
          <p:cNvPr id="19" name="Picture 18"/>
          <p:cNvPicPr>
            <a:picLocks noChangeAspect="1"/>
          </p:cNvPicPr>
          <p:nvPr/>
        </p:nvPicPr>
        <p:blipFill rotWithShape="1">
          <a:blip r:embed="rId4"/>
          <a:srcRect l="14016" t="14578" r="4158"/>
          <a:stretch/>
        </p:blipFill>
        <p:spPr>
          <a:xfrm>
            <a:off x="8437604" y="2376911"/>
            <a:ext cx="3290698" cy="1626009"/>
          </a:xfrm>
          <a:prstGeom prst="rect">
            <a:avLst/>
          </a:prstGeom>
        </p:spPr>
      </p:pic>
      <p:sp>
        <p:nvSpPr>
          <p:cNvPr id="20" name="Hexagon 19"/>
          <p:cNvSpPr/>
          <p:nvPr/>
        </p:nvSpPr>
        <p:spPr bwMode="gray">
          <a:xfrm>
            <a:off x="10809215" y="2549783"/>
            <a:ext cx="736106" cy="630613"/>
          </a:xfrm>
          <a:prstGeom prst="hexagon">
            <a:avLst>
              <a:gd name="adj" fmla="val 28816"/>
              <a:gd name="vf" fmla="val 115470"/>
            </a:avLst>
          </a:prstGeom>
          <a:gradFill>
            <a:gsLst>
              <a:gs pos="0">
                <a:schemeClr val="accent1"/>
              </a:gs>
              <a:gs pos="50000">
                <a:schemeClr val="accent1">
                  <a:alpha val="40000"/>
                </a:schemeClr>
              </a:gs>
              <a:gs pos="100000">
                <a:schemeClr val="accent1">
                  <a:alpha val="70000"/>
                </a:schemeClr>
              </a:gs>
            </a:gsLst>
            <a:lin ang="5400000" scaled="1"/>
          </a:gradFill>
          <a:ln w="12700" algn="ctr">
            <a:solidFill>
              <a:schemeClr val="accent1"/>
            </a:solidFill>
            <a:miter lim="800000"/>
            <a:headEnd type="none" w="med" len="med"/>
            <a:tailEnd type="triangle" w="lg" len="lg"/>
          </a:ln>
        </p:spPr>
        <p:txBody>
          <a:bodyPr rtlCol="0" anchor="ctr"/>
          <a:lstStyle/>
          <a:p>
            <a:pPr algn="ctr"/>
            <a:endParaRPr lang="en-GB" sz="1798"/>
          </a:p>
        </p:txBody>
      </p:sp>
      <p:sp>
        <p:nvSpPr>
          <p:cNvPr id="21" name="Hexagon 20"/>
          <p:cNvSpPr/>
          <p:nvPr/>
        </p:nvSpPr>
        <p:spPr bwMode="gray">
          <a:xfrm>
            <a:off x="9705379" y="2549782"/>
            <a:ext cx="736106" cy="630613"/>
          </a:xfrm>
          <a:prstGeom prst="hexagon">
            <a:avLst>
              <a:gd name="adj" fmla="val 28816"/>
              <a:gd name="vf" fmla="val 115470"/>
            </a:avLst>
          </a:prstGeom>
          <a:gradFill>
            <a:gsLst>
              <a:gs pos="0">
                <a:schemeClr val="accent1"/>
              </a:gs>
              <a:gs pos="50000">
                <a:schemeClr val="accent1">
                  <a:alpha val="40000"/>
                </a:schemeClr>
              </a:gs>
              <a:gs pos="100000">
                <a:schemeClr val="accent1">
                  <a:alpha val="70000"/>
                </a:schemeClr>
              </a:gs>
            </a:gsLst>
            <a:lin ang="5400000" scaled="1"/>
          </a:gradFill>
          <a:ln w="12700" algn="ctr">
            <a:solidFill>
              <a:schemeClr val="accent1"/>
            </a:solidFill>
            <a:miter lim="800000"/>
            <a:headEnd type="none" w="med" len="med"/>
            <a:tailEnd type="triangle" w="lg" len="lg"/>
          </a:ln>
        </p:spPr>
        <p:txBody>
          <a:bodyPr rtlCol="0" anchor="ctr"/>
          <a:lstStyle/>
          <a:p>
            <a:pPr algn="ctr"/>
            <a:endParaRPr lang="en-GB" sz="1798"/>
          </a:p>
        </p:txBody>
      </p:sp>
      <p:sp>
        <p:nvSpPr>
          <p:cNvPr id="22" name="Hexagon 21"/>
          <p:cNvSpPr/>
          <p:nvPr/>
        </p:nvSpPr>
        <p:spPr bwMode="gray">
          <a:xfrm>
            <a:off x="8590119" y="3180395"/>
            <a:ext cx="736106" cy="630613"/>
          </a:xfrm>
          <a:prstGeom prst="hexagon">
            <a:avLst>
              <a:gd name="adj" fmla="val 28816"/>
              <a:gd name="vf" fmla="val 115470"/>
            </a:avLst>
          </a:prstGeom>
          <a:gradFill>
            <a:gsLst>
              <a:gs pos="0">
                <a:schemeClr val="accent1"/>
              </a:gs>
              <a:gs pos="50000">
                <a:schemeClr val="accent1">
                  <a:alpha val="40000"/>
                </a:schemeClr>
              </a:gs>
              <a:gs pos="100000">
                <a:schemeClr val="accent1">
                  <a:alpha val="70000"/>
                </a:schemeClr>
              </a:gs>
            </a:gsLst>
            <a:lin ang="5400000" scaled="1"/>
          </a:gradFill>
          <a:ln w="12700" algn="ctr">
            <a:solidFill>
              <a:schemeClr val="accent1"/>
            </a:solidFill>
            <a:miter lim="800000"/>
            <a:headEnd type="none" w="med" len="med"/>
            <a:tailEnd type="triangle" w="lg" len="lg"/>
          </a:ln>
        </p:spPr>
        <p:txBody>
          <a:bodyPr rtlCol="0" anchor="ctr"/>
          <a:lstStyle/>
          <a:p>
            <a:pPr algn="ctr"/>
            <a:endParaRPr lang="en-GB" sz="1798"/>
          </a:p>
        </p:txBody>
      </p:sp>
      <p:pic>
        <p:nvPicPr>
          <p:cNvPr id="15" name="Picture 14"/>
          <p:cNvPicPr>
            <a:picLocks noChangeAspect="1"/>
          </p:cNvPicPr>
          <p:nvPr/>
        </p:nvPicPr>
        <p:blipFill rotWithShape="1">
          <a:blip r:embed="rId5"/>
          <a:srcRect l="21122" r="20105" b="14538"/>
          <a:stretch/>
        </p:blipFill>
        <p:spPr>
          <a:xfrm>
            <a:off x="10948291" y="368065"/>
            <a:ext cx="972231" cy="809203"/>
          </a:xfrm>
          <a:prstGeom prst="rect">
            <a:avLst/>
          </a:prstGeom>
        </p:spPr>
      </p:pic>
    </p:spTree>
    <p:extLst>
      <p:ext uri="{BB962C8B-B14F-4D97-AF65-F5344CB8AC3E}">
        <p14:creationId xmlns:p14="http://schemas.microsoft.com/office/powerpoint/2010/main" val="16087493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326" y="513907"/>
            <a:ext cx="11180652" cy="369140"/>
          </a:xfrm>
        </p:spPr>
        <p:txBody>
          <a:bodyPr>
            <a:normAutofit fontScale="90000"/>
          </a:bodyPr>
          <a:lstStyle/>
          <a:p>
            <a:r>
              <a:rPr lang="en-US" dirty="0"/>
              <a:t>Business Challenges</a:t>
            </a:r>
          </a:p>
        </p:txBody>
      </p:sp>
      <p:sp>
        <p:nvSpPr>
          <p:cNvPr id="3" name="Text Placeholder 2"/>
          <p:cNvSpPr>
            <a:spLocks noGrp="1"/>
          </p:cNvSpPr>
          <p:nvPr>
            <p:ph type="body" sz="quarter" idx="11"/>
          </p:nvPr>
        </p:nvSpPr>
        <p:spPr>
          <a:xfrm>
            <a:off x="390223" y="1694767"/>
            <a:ext cx="6192888" cy="4887285"/>
          </a:xfrm>
        </p:spPr>
        <p:txBody>
          <a:bodyPr/>
          <a:lstStyle/>
          <a:p>
            <a:pPr lvl="2">
              <a:buFont typeface="Arial" panose="020B0604020202020204" pitchFamily="34" charset="0"/>
              <a:buChar char="•"/>
            </a:pPr>
            <a:r>
              <a:rPr lang="en-US" dirty="0"/>
              <a:t>An </a:t>
            </a:r>
            <a:r>
              <a:rPr lang="en-US" dirty="0" err="1"/>
              <a:t>uncommanded</a:t>
            </a:r>
            <a:r>
              <a:rPr lang="en-US" dirty="0"/>
              <a:t> or unplanned stop is a halt in the line delivery or pumping process not due to specific planned purpose</a:t>
            </a:r>
          </a:p>
          <a:p>
            <a:pPr lvl="2">
              <a:buFont typeface="Arial" panose="020B0604020202020204" pitchFamily="34" charset="0"/>
              <a:buChar char="•"/>
            </a:pPr>
            <a:endParaRPr lang="en-US" dirty="0"/>
          </a:p>
          <a:p>
            <a:pPr lvl="2">
              <a:buFont typeface="Arial" panose="020B0604020202020204" pitchFamily="34" charset="0"/>
              <a:buChar char="•"/>
            </a:pPr>
            <a:r>
              <a:rPr lang="en-US" dirty="0"/>
              <a:t>Frequent </a:t>
            </a:r>
            <a:r>
              <a:rPr lang="en-US" dirty="0" err="1"/>
              <a:t>uncommanded</a:t>
            </a:r>
            <a:r>
              <a:rPr lang="en-US" dirty="0"/>
              <a:t> shut downs can result in</a:t>
            </a:r>
          </a:p>
          <a:p>
            <a:pPr marL="894495" lvl="2" indent="-342694">
              <a:buFont typeface="Wingdings" panose="05000000000000000000" pitchFamily="2" charset="2"/>
              <a:buChar char="q"/>
            </a:pPr>
            <a:r>
              <a:rPr lang="en-US" dirty="0"/>
              <a:t>Overtime to respond to unplanned events and safety risks</a:t>
            </a:r>
          </a:p>
          <a:p>
            <a:pPr marL="894495" lvl="2" indent="-342694">
              <a:buFont typeface="Wingdings" panose="05000000000000000000" pitchFamily="2" charset="2"/>
              <a:buChar char="q"/>
            </a:pPr>
            <a:r>
              <a:rPr lang="en-US" dirty="0"/>
              <a:t>Higher equipment wear and equipment costs</a:t>
            </a:r>
          </a:p>
          <a:p>
            <a:pPr marL="894495" lvl="2" indent="-342694">
              <a:buFont typeface="Wingdings" panose="05000000000000000000" pitchFamily="2" charset="2"/>
              <a:buChar char="q"/>
            </a:pPr>
            <a:r>
              <a:rPr lang="en-US" dirty="0"/>
              <a:t>Lost revenue due to lower throughput</a:t>
            </a:r>
          </a:p>
          <a:p>
            <a:pPr marL="894495" lvl="2" indent="-342694">
              <a:buFont typeface="Wingdings" panose="05000000000000000000" pitchFamily="2" charset="2"/>
              <a:buChar char="q"/>
            </a:pPr>
            <a:r>
              <a:rPr lang="en-US" dirty="0"/>
              <a:t>Customer confidence/service issues</a:t>
            </a:r>
          </a:p>
          <a:p>
            <a:pPr marL="179279" lvl="2" indent="0">
              <a:buNone/>
            </a:pPr>
            <a:endParaRPr lang="en-US" sz="1998" dirty="0"/>
          </a:p>
          <a:p>
            <a:pPr marL="179279" lvl="2" indent="0">
              <a:buNone/>
            </a:pPr>
            <a:endParaRPr lang="en-US" sz="1998" kern="0" dirty="0">
              <a:solidFill>
                <a:srgbClr val="000000"/>
              </a:solidFill>
              <a:ea typeface="Arial Unicode MS" pitchFamily="34" charset="-128"/>
              <a:cs typeface="Arial Unicode MS" pitchFamily="34" charset="-128"/>
            </a:endParaRPr>
          </a:p>
          <a:p>
            <a:pPr lvl="2">
              <a:buFont typeface="Wingdings" panose="05000000000000000000" pitchFamily="2" charset="2"/>
              <a:buChar char="§"/>
            </a:pPr>
            <a:endParaRPr lang="en-US" sz="1998" dirty="0"/>
          </a:p>
          <a:p>
            <a:pPr lvl="2">
              <a:buFont typeface="Wingdings" panose="05000000000000000000" pitchFamily="2" charset="2"/>
              <a:buChar char="§"/>
            </a:pPr>
            <a:endParaRPr lang="en-US" sz="1600" dirty="0"/>
          </a:p>
        </p:txBody>
      </p:sp>
      <p:pic>
        <p:nvPicPr>
          <p:cNvPr id="5" name="Picture 4"/>
          <p:cNvPicPr>
            <a:picLocks noChangeAspect="1"/>
          </p:cNvPicPr>
          <p:nvPr/>
        </p:nvPicPr>
        <p:blipFill>
          <a:blip r:embed="rId3"/>
          <a:stretch>
            <a:fillRect/>
          </a:stretch>
        </p:blipFill>
        <p:spPr>
          <a:xfrm>
            <a:off x="7161449" y="1875843"/>
            <a:ext cx="4244145" cy="2438522"/>
          </a:xfrm>
          <a:prstGeom prst="rect">
            <a:avLst/>
          </a:prstGeom>
        </p:spPr>
      </p:pic>
    </p:spTree>
    <p:extLst>
      <p:ext uri="{BB962C8B-B14F-4D97-AF65-F5344CB8AC3E}">
        <p14:creationId xmlns:p14="http://schemas.microsoft.com/office/powerpoint/2010/main" val="5620825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41064B23-0CB2-4D95-94D4-85DEB6E672F7}"/>
              </a:ext>
            </a:extLst>
          </p:cNvPr>
          <p:cNvPicPr>
            <a:picLocks noGrp="1" noChangeAspect="1"/>
          </p:cNvPicPr>
          <p:nvPr>
            <p:ph type="pic" sz="quarter" idx="10"/>
          </p:nvPr>
        </p:nvPicPr>
        <p:blipFill>
          <a:blip r:embed="rId2"/>
          <a:srcRect t="10055" b="10055"/>
          <a:stretch>
            <a:fillRect/>
          </a:stretch>
        </p:blipFill>
        <p:spPr>
          <a:xfrm>
            <a:off x="1" y="893"/>
            <a:ext cx="12192000" cy="6856215"/>
          </a:xfrm>
          <a:prstGeom prst="rect">
            <a:avLst/>
          </a:prstGeom>
        </p:spPr>
      </p:pic>
    </p:spTree>
    <p:extLst>
      <p:ext uri="{BB962C8B-B14F-4D97-AF65-F5344CB8AC3E}">
        <p14:creationId xmlns:p14="http://schemas.microsoft.com/office/powerpoint/2010/main" val="31513251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3"/>
          <p:cNvSpPr txBox="1">
            <a:spLocks/>
          </p:cNvSpPr>
          <p:nvPr/>
        </p:nvSpPr>
        <p:spPr bwMode="gray">
          <a:xfrm>
            <a:off x="327618" y="391283"/>
            <a:ext cx="11180652" cy="738280"/>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798" dirty="0">
                <a:solidFill>
                  <a:schemeClr val="accent2"/>
                </a:solidFill>
                <a:latin typeface="+mn-lt"/>
              </a:rPr>
              <a:t>Top influencing factors of </a:t>
            </a:r>
            <a:r>
              <a:rPr lang="en-US" sz="2798" dirty="0" err="1">
                <a:solidFill>
                  <a:schemeClr val="accent2"/>
                </a:solidFill>
                <a:latin typeface="+mn-lt"/>
              </a:rPr>
              <a:t>Uncommanded</a:t>
            </a:r>
            <a:r>
              <a:rPr lang="en-US" sz="2798" dirty="0">
                <a:solidFill>
                  <a:schemeClr val="accent2"/>
                </a:solidFill>
                <a:latin typeface="+mn-lt"/>
              </a:rPr>
              <a:t> Stops</a:t>
            </a:r>
          </a:p>
          <a:p>
            <a:r>
              <a:rPr lang="en-US" sz="1998" b="0" dirty="0">
                <a:solidFill>
                  <a:schemeClr val="accent2"/>
                </a:solidFill>
                <a:latin typeface="+mn-lt"/>
              </a:rPr>
              <a:t>Weather effects are drivers for ESD</a:t>
            </a:r>
          </a:p>
        </p:txBody>
      </p:sp>
      <p:sp>
        <p:nvSpPr>
          <p:cNvPr id="5" name="TextBox 4"/>
          <p:cNvSpPr txBox="1"/>
          <p:nvPr/>
        </p:nvSpPr>
        <p:spPr>
          <a:xfrm>
            <a:off x="704913" y="2799149"/>
            <a:ext cx="4097061" cy="1722651"/>
          </a:xfrm>
          <a:prstGeom prst="rect">
            <a:avLst/>
          </a:prstGeom>
          <a:noFill/>
        </p:spPr>
        <p:txBody>
          <a:bodyPr wrap="square" lIns="0" tIns="0" rIns="0" bIns="0" rtlCol="0">
            <a:spAutoFit/>
          </a:bodyPr>
          <a:lstStyle/>
          <a:p>
            <a:pPr marL="285578" indent="-285578" fontAlgn="base">
              <a:spcBef>
                <a:spcPct val="50000"/>
              </a:spcBef>
              <a:spcAft>
                <a:spcPct val="0"/>
              </a:spcAft>
              <a:buClr>
                <a:srgbClr val="F0AB00"/>
              </a:buClr>
              <a:buSzPct val="80000"/>
              <a:buFont typeface="Wingdings" charset="2"/>
              <a:buChar char="§"/>
            </a:pPr>
            <a:r>
              <a:rPr lang="en-US" sz="1600" kern="0" dirty="0">
                <a:ea typeface="BentonSans" charset="0"/>
                <a:cs typeface="BentonSans" charset="0"/>
              </a:rPr>
              <a:t>Rain, Humidity and Wind play a major role in causing </a:t>
            </a:r>
            <a:r>
              <a:rPr lang="en-US" sz="1600" kern="0" dirty="0" err="1">
                <a:ea typeface="BentonSans" charset="0"/>
                <a:cs typeface="BentonSans" charset="0"/>
              </a:rPr>
              <a:t>uncommanded</a:t>
            </a:r>
            <a:r>
              <a:rPr lang="en-US" sz="1600" kern="0" dirty="0">
                <a:ea typeface="BentonSans" charset="0"/>
                <a:cs typeface="BentonSans" charset="0"/>
              </a:rPr>
              <a:t> stops</a:t>
            </a:r>
          </a:p>
          <a:p>
            <a:pPr marL="285578" indent="-285578" fontAlgn="base">
              <a:spcBef>
                <a:spcPct val="50000"/>
              </a:spcBef>
              <a:spcAft>
                <a:spcPct val="0"/>
              </a:spcAft>
              <a:buClr>
                <a:srgbClr val="F0AB00"/>
              </a:buClr>
              <a:buSzPct val="80000"/>
              <a:buFont typeface="Wingdings" charset="2"/>
              <a:buChar char="§"/>
            </a:pPr>
            <a:endParaRPr lang="en-US" sz="1600" kern="0" dirty="0">
              <a:ea typeface="BentonSans" charset="0"/>
              <a:cs typeface="BentonSans" charset="0"/>
            </a:endParaRPr>
          </a:p>
          <a:p>
            <a:pPr marL="285578" indent="-285578" fontAlgn="base">
              <a:spcBef>
                <a:spcPct val="50000"/>
              </a:spcBef>
              <a:spcAft>
                <a:spcPct val="0"/>
              </a:spcAft>
              <a:buClr>
                <a:srgbClr val="F0AB00"/>
              </a:buClr>
              <a:buSzPct val="80000"/>
              <a:buFont typeface="Wingdings" charset="2"/>
              <a:buChar char="§"/>
            </a:pPr>
            <a:r>
              <a:rPr lang="en-US" sz="1600" kern="0" dirty="0">
                <a:ea typeface="BentonSans" charset="0"/>
                <a:cs typeface="BentonSans" charset="0"/>
              </a:rPr>
              <a:t>Earthquakes, season, and lighting are not a significant contributor to </a:t>
            </a:r>
            <a:r>
              <a:rPr lang="en-US" sz="1600" kern="0" dirty="0" err="1">
                <a:ea typeface="BentonSans" charset="0"/>
                <a:cs typeface="BentonSans" charset="0"/>
              </a:rPr>
              <a:t>uncommanded</a:t>
            </a:r>
            <a:r>
              <a:rPr lang="en-US" sz="1600" kern="0" dirty="0">
                <a:ea typeface="BentonSans" charset="0"/>
                <a:cs typeface="BentonSans" charset="0"/>
              </a:rPr>
              <a:t> stops</a:t>
            </a:r>
          </a:p>
        </p:txBody>
      </p:sp>
      <p:sp>
        <p:nvSpPr>
          <p:cNvPr id="7" name="TextBox 6"/>
          <p:cNvSpPr txBox="1"/>
          <p:nvPr/>
        </p:nvSpPr>
        <p:spPr>
          <a:xfrm>
            <a:off x="1613581" y="2023469"/>
            <a:ext cx="1153875" cy="27685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798" b="1" kern="0" dirty="0">
                <a:ea typeface="BentonSans" charset="0"/>
                <a:cs typeface="BentonSans" charset="0"/>
              </a:rPr>
              <a:t>Insights</a:t>
            </a:r>
          </a:p>
        </p:txBody>
      </p:sp>
      <p:pic>
        <p:nvPicPr>
          <p:cNvPr id="8" name="Picture 7"/>
          <p:cNvPicPr>
            <a:picLocks noChangeAspect="1"/>
          </p:cNvPicPr>
          <p:nvPr/>
        </p:nvPicPr>
        <p:blipFill>
          <a:blip r:embed="rId3"/>
          <a:stretch>
            <a:fillRect/>
          </a:stretch>
        </p:blipFill>
        <p:spPr>
          <a:xfrm>
            <a:off x="754862" y="1781712"/>
            <a:ext cx="760371" cy="760371"/>
          </a:xfrm>
          <a:prstGeom prst="rect">
            <a:avLst/>
          </a:prstGeom>
        </p:spPr>
      </p:pic>
      <p:sp>
        <p:nvSpPr>
          <p:cNvPr id="3" name="Rectangle 2"/>
          <p:cNvSpPr/>
          <p:nvPr/>
        </p:nvSpPr>
        <p:spPr>
          <a:xfrm>
            <a:off x="7146121" y="2298715"/>
            <a:ext cx="3646460" cy="322997"/>
          </a:xfrm>
          <a:prstGeom prst="rect">
            <a:avLst/>
          </a:prstGeom>
        </p:spPr>
        <p:txBody>
          <a:bodyPr wrap="square">
            <a:spAutoFit/>
          </a:bodyPr>
          <a:lstStyle/>
          <a:p>
            <a:pPr fontAlgn="b"/>
            <a:r>
              <a:rPr lang="en-US" sz="1500" dirty="0">
                <a:latin typeface="+mj-lt"/>
              </a:rPr>
              <a:t>2) Humidity above 81%</a:t>
            </a:r>
            <a:endParaRPr lang="en-US" sz="1500" dirty="0">
              <a:solidFill>
                <a:srgbClr val="000000"/>
              </a:solidFill>
              <a:latin typeface="+mj-lt"/>
            </a:endParaRPr>
          </a:p>
        </p:txBody>
      </p:sp>
      <p:sp>
        <p:nvSpPr>
          <p:cNvPr id="10" name="Rectangle 9"/>
          <p:cNvSpPr/>
          <p:nvPr/>
        </p:nvSpPr>
        <p:spPr>
          <a:xfrm>
            <a:off x="7146120" y="2768710"/>
            <a:ext cx="3460973" cy="322997"/>
          </a:xfrm>
          <a:prstGeom prst="rect">
            <a:avLst/>
          </a:prstGeom>
        </p:spPr>
        <p:txBody>
          <a:bodyPr wrap="square">
            <a:spAutoFit/>
          </a:bodyPr>
          <a:lstStyle/>
          <a:p>
            <a:pPr fontAlgn="b"/>
            <a:r>
              <a:rPr lang="de-DE" sz="1500" dirty="0">
                <a:latin typeface="+mj-lt"/>
              </a:rPr>
              <a:t>3) Gust Speed </a:t>
            </a:r>
            <a:r>
              <a:rPr lang="de-DE" sz="1500" dirty="0" err="1">
                <a:latin typeface="+mj-lt"/>
              </a:rPr>
              <a:t>above</a:t>
            </a:r>
            <a:r>
              <a:rPr lang="de-DE" sz="1500" dirty="0">
                <a:latin typeface="+mj-lt"/>
              </a:rPr>
              <a:t> 16 MPH</a:t>
            </a:r>
            <a:endParaRPr lang="de-DE" sz="1500" dirty="0">
              <a:solidFill>
                <a:srgbClr val="000000"/>
              </a:solidFill>
              <a:latin typeface="+mj-lt"/>
            </a:endParaRPr>
          </a:p>
        </p:txBody>
      </p:sp>
      <p:sp>
        <p:nvSpPr>
          <p:cNvPr id="12" name="Rectangle 11"/>
          <p:cNvSpPr/>
          <p:nvPr/>
        </p:nvSpPr>
        <p:spPr>
          <a:xfrm>
            <a:off x="7146125" y="3236248"/>
            <a:ext cx="3784471" cy="322997"/>
          </a:xfrm>
          <a:prstGeom prst="rect">
            <a:avLst/>
          </a:prstGeom>
        </p:spPr>
        <p:txBody>
          <a:bodyPr wrap="square">
            <a:spAutoFit/>
          </a:bodyPr>
          <a:lstStyle/>
          <a:p>
            <a:pPr fontAlgn="b"/>
            <a:r>
              <a:rPr lang="en-US" sz="1500" dirty="0">
                <a:latin typeface="+mj-lt"/>
              </a:rPr>
              <a:t>4) Wind Degrees (North East Wind)</a:t>
            </a:r>
            <a:endParaRPr lang="en-US" sz="1500" dirty="0">
              <a:solidFill>
                <a:srgbClr val="000000"/>
              </a:solidFill>
              <a:latin typeface="+mj-lt"/>
            </a:endParaRPr>
          </a:p>
        </p:txBody>
      </p:sp>
      <p:sp>
        <p:nvSpPr>
          <p:cNvPr id="13" name="Rectangle 12"/>
          <p:cNvSpPr/>
          <p:nvPr/>
        </p:nvSpPr>
        <p:spPr>
          <a:xfrm>
            <a:off x="7146120" y="3708704"/>
            <a:ext cx="3460973" cy="322997"/>
          </a:xfrm>
          <a:prstGeom prst="rect">
            <a:avLst/>
          </a:prstGeom>
        </p:spPr>
        <p:txBody>
          <a:bodyPr wrap="square">
            <a:spAutoFit/>
          </a:bodyPr>
          <a:lstStyle/>
          <a:p>
            <a:pPr fontAlgn="b"/>
            <a:r>
              <a:rPr lang="en-US" sz="1500" dirty="0">
                <a:latin typeface="+mj-lt"/>
              </a:rPr>
              <a:t>5) Sea Level Pressure above 30 </a:t>
            </a:r>
            <a:r>
              <a:rPr lang="en-US" sz="1500" dirty="0" err="1">
                <a:latin typeface="+mj-lt"/>
              </a:rPr>
              <a:t>inHG</a:t>
            </a:r>
            <a:endParaRPr lang="en-US" sz="1500" dirty="0">
              <a:solidFill>
                <a:srgbClr val="000000"/>
              </a:solidFill>
              <a:latin typeface="+mj-lt"/>
            </a:endParaRPr>
          </a:p>
        </p:txBody>
      </p:sp>
      <p:sp>
        <p:nvSpPr>
          <p:cNvPr id="15" name="Rectangle 14"/>
          <p:cNvSpPr/>
          <p:nvPr/>
        </p:nvSpPr>
        <p:spPr>
          <a:xfrm>
            <a:off x="7146125" y="4176240"/>
            <a:ext cx="3784471" cy="322997"/>
          </a:xfrm>
          <a:prstGeom prst="rect">
            <a:avLst/>
          </a:prstGeom>
        </p:spPr>
        <p:txBody>
          <a:bodyPr wrap="square">
            <a:spAutoFit/>
          </a:bodyPr>
          <a:lstStyle/>
          <a:p>
            <a:pPr fontAlgn="b"/>
            <a:r>
              <a:rPr lang="en-US" sz="1500" dirty="0">
                <a:latin typeface="+mj-lt"/>
              </a:rPr>
              <a:t>6) Flash Flood</a:t>
            </a:r>
            <a:endParaRPr lang="en-US" sz="1500" dirty="0">
              <a:solidFill>
                <a:srgbClr val="000000"/>
              </a:solidFill>
              <a:latin typeface="+mj-lt"/>
            </a:endParaRPr>
          </a:p>
        </p:txBody>
      </p:sp>
      <p:sp>
        <p:nvSpPr>
          <p:cNvPr id="30" name="Rectangle 29"/>
          <p:cNvSpPr/>
          <p:nvPr/>
        </p:nvSpPr>
        <p:spPr>
          <a:xfrm>
            <a:off x="7146120" y="1828718"/>
            <a:ext cx="3460973" cy="322997"/>
          </a:xfrm>
          <a:prstGeom prst="rect">
            <a:avLst/>
          </a:prstGeom>
        </p:spPr>
        <p:txBody>
          <a:bodyPr wrap="square">
            <a:spAutoFit/>
          </a:bodyPr>
          <a:lstStyle/>
          <a:p>
            <a:pPr fontAlgn="b"/>
            <a:r>
              <a:rPr lang="en-US" sz="1500" dirty="0">
                <a:latin typeface="+mj-lt"/>
              </a:rPr>
              <a:t>1) Precipitation larger than a 0.05 Inch</a:t>
            </a:r>
            <a:endParaRPr lang="en-US" sz="1500" dirty="0">
              <a:solidFill>
                <a:srgbClr val="000000"/>
              </a:solidFill>
              <a:latin typeface="+mj-lt"/>
            </a:endParaRPr>
          </a:p>
        </p:txBody>
      </p:sp>
      <p:sp>
        <p:nvSpPr>
          <p:cNvPr id="2" name="TextBox 1"/>
          <p:cNvSpPr txBox="1"/>
          <p:nvPr/>
        </p:nvSpPr>
        <p:spPr>
          <a:xfrm>
            <a:off x="704915" y="6219340"/>
            <a:ext cx="2701959" cy="18461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Please check appendix for statistical details</a:t>
            </a:r>
          </a:p>
        </p:txBody>
      </p:sp>
      <p:sp>
        <p:nvSpPr>
          <p:cNvPr id="16" name="Flowchart: Merge 15"/>
          <p:cNvSpPr/>
          <p:nvPr/>
        </p:nvSpPr>
        <p:spPr bwMode="gray">
          <a:xfrm>
            <a:off x="5370892" y="1903892"/>
            <a:ext cx="1180486" cy="2551660"/>
          </a:xfrm>
          <a:prstGeom prst="flowChartMerge">
            <a:avLst/>
          </a:prstGeom>
          <a:solidFill>
            <a:schemeClr val="tx2">
              <a:lumMod val="60000"/>
              <a:lumOff val="40000"/>
            </a:schemeClr>
          </a:solidFill>
          <a:ln w="6350" algn="ctr">
            <a:noFill/>
            <a:miter lim="800000"/>
            <a:headEnd/>
            <a:tailEnd/>
          </a:ln>
        </p:spPr>
        <p:txBody>
          <a:bodyPr lIns="89954" tIns="71962" rIns="89954" bIns="71962" rtlCol="0" anchor="ctr"/>
          <a:lstStyle/>
          <a:p>
            <a:pPr algn="ctr" defTabSz="913852" fontAlgn="base">
              <a:spcBef>
                <a:spcPct val="50000"/>
              </a:spcBef>
              <a:spcAft>
                <a:spcPct val="0"/>
              </a:spcAft>
              <a:buClr>
                <a:srgbClr val="F0AB00"/>
              </a:buClr>
              <a:buSzPct val="80000"/>
            </a:pPr>
            <a:endParaRPr lang="de-DE" sz="1798" kern="0" dirty="0" err="1">
              <a:ea typeface="Arial Unicode MS" pitchFamily="34" charset="-128"/>
              <a:cs typeface="Arial Unicode MS" pitchFamily="34" charset="-128"/>
            </a:endParaRPr>
          </a:p>
        </p:txBody>
      </p:sp>
      <p:sp>
        <p:nvSpPr>
          <p:cNvPr id="17" name="TextBox 16"/>
          <p:cNvSpPr txBox="1"/>
          <p:nvPr/>
        </p:nvSpPr>
        <p:spPr>
          <a:xfrm>
            <a:off x="5193184" y="1377277"/>
            <a:ext cx="1464970" cy="215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b="1" kern="0" dirty="0">
                <a:ea typeface="BentonSans" charset="0"/>
                <a:cs typeface="BentonSans" charset="0"/>
              </a:rPr>
              <a:t>Most influencing</a:t>
            </a:r>
          </a:p>
        </p:txBody>
      </p:sp>
      <p:sp>
        <p:nvSpPr>
          <p:cNvPr id="18" name="TextBox 17"/>
          <p:cNvSpPr txBox="1"/>
          <p:nvPr/>
        </p:nvSpPr>
        <p:spPr>
          <a:xfrm>
            <a:off x="5134242" y="4783113"/>
            <a:ext cx="1725724" cy="215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b="1" kern="0" dirty="0">
                <a:ea typeface="BentonSans" charset="0"/>
                <a:cs typeface="BentonSans" charset="0"/>
              </a:rPr>
              <a:t>Least influencing</a:t>
            </a:r>
          </a:p>
        </p:txBody>
      </p:sp>
    </p:spTree>
    <p:extLst>
      <p:ext uri="{BB962C8B-B14F-4D97-AF65-F5344CB8AC3E}">
        <p14:creationId xmlns:p14="http://schemas.microsoft.com/office/powerpoint/2010/main" val="4199897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9787FD-AC24-465A-8B0C-115F73BBB6EC}"/>
              </a:ext>
            </a:extLst>
          </p:cNvPr>
          <p:cNvSpPr>
            <a:spLocks noGrp="1"/>
          </p:cNvSpPr>
          <p:nvPr>
            <p:ph type="title"/>
          </p:nvPr>
        </p:nvSpPr>
        <p:spPr/>
        <p:txBody>
          <a:bodyPr/>
          <a:lstStyle/>
          <a:p>
            <a:r>
              <a:rPr lang="en-US" dirty="0"/>
              <a:t>CRISP-DM</a:t>
            </a:r>
          </a:p>
        </p:txBody>
      </p:sp>
      <p:pic>
        <p:nvPicPr>
          <p:cNvPr id="7" name="Picture 2">
            <a:extLst>
              <a:ext uri="{FF2B5EF4-FFF2-40B4-BE49-F238E27FC236}">
                <a16:creationId xmlns:a16="http://schemas.microsoft.com/office/drawing/2014/main" id="{53B7A590-D137-4FB1-B0CE-8B3E8ADD19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5583" y="1453102"/>
            <a:ext cx="4684253" cy="46962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608A3AE-E990-496E-96A9-5D69CF329D1B}"/>
              </a:ext>
            </a:extLst>
          </p:cNvPr>
          <p:cNvSpPr txBox="1"/>
          <p:nvPr/>
        </p:nvSpPr>
        <p:spPr>
          <a:xfrm>
            <a:off x="1524001" y="6526782"/>
            <a:ext cx="5751511" cy="276999"/>
          </a:xfrm>
          <a:prstGeom prst="rect">
            <a:avLst/>
          </a:prstGeom>
          <a:noFill/>
        </p:spPr>
        <p:txBody>
          <a:bodyPr wrap="none" rtlCol="0">
            <a:spAutoFit/>
          </a:bodyPr>
          <a:lstStyle/>
          <a:p>
            <a:r>
              <a:rPr lang="en-US" sz="1200" dirty="0"/>
              <a:t>Source: https://en.wikipedia.org/wiki/Cross-industry_standard_process_for_data_mining</a:t>
            </a:r>
          </a:p>
        </p:txBody>
      </p:sp>
    </p:spTree>
    <p:extLst>
      <p:ext uri="{BB962C8B-B14F-4D97-AF65-F5344CB8AC3E}">
        <p14:creationId xmlns:p14="http://schemas.microsoft.com/office/powerpoint/2010/main" val="2366032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F75EF8-6B22-4DEA-A0C6-128A5690F819}"/>
              </a:ext>
            </a:extLst>
          </p:cNvPr>
          <p:cNvSpPr>
            <a:spLocks noGrp="1"/>
          </p:cNvSpPr>
          <p:nvPr>
            <p:ph type="title"/>
          </p:nvPr>
        </p:nvSpPr>
        <p:spPr/>
        <p:txBody>
          <a:bodyPr/>
          <a:lstStyle/>
          <a:p>
            <a:r>
              <a:rPr lang="en-US" dirty="0"/>
              <a:t>Machine Learning Problems</a:t>
            </a:r>
          </a:p>
        </p:txBody>
      </p:sp>
      <p:pic>
        <p:nvPicPr>
          <p:cNvPr id="4" name="Picture 2" descr="C:\Users\hays\Desktop\143 Computer Vision\slides\07\machine_learning_spectrum.png">
            <a:extLst>
              <a:ext uri="{FF2B5EF4-FFF2-40B4-BE49-F238E27FC236}">
                <a16:creationId xmlns:a16="http://schemas.microsoft.com/office/drawing/2014/main" id="{30913384-1BEF-4EC4-93E4-7BBB318B5A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156"/>
          <a:stretch/>
        </p:blipFill>
        <p:spPr bwMode="auto">
          <a:xfrm>
            <a:off x="533400" y="1524000"/>
            <a:ext cx="9144000"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ame 5">
            <a:extLst>
              <a:ext uri="{FF2B5EF4-FFF2-40B4-BE49-F238E27FC236}">
                <a16:creationId xmlns:a16="http://schemas.microsoft.com/office/drawing/2014/main" id="{C5CF3FF3-1439-4CCD-8019-5685AED10284}"/>
              </a:ext>
            </a:extLst>
          </p:cNvPr>
          <p:cNvSpPr/>
          <p:nvPr/>
        </p:nvSpPr>
        <p:spPr>
          <a:xfrm>
            <a:off x="5867400" y="2590800"/>
            <a:ext cx="3048000" cy="12954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Tree>
    <p:extLst>
      <p:ext uri="{BB962C8B-B14F-4D97-AF65-F5344CB8AC3E}">
        <p14:creationId xmlns:p14="http://schemas.microsoft.com/office/powerpoint/2010/main" val="299113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F68A50-BE8E-40DA-8427-53171BD76626}"/>
              </a:ext>
            </a:extLst>
          </p:cNvPr>
          <p:cNvSpPr>
            <a:spLocks noGrp="1"/>
          </p:cNvSpPr>
          <p:nvPr>
            <p:ph type="body" sz="quarter" idx="11"/>
          </p:nvPr>
        </p:nvSpPr>
        <p:spPr/>
        <p:txBody>
          <a:bodyPr/>
          <a:lstStyle/>
          <a:p>
            <a:pPr>
              <a:buFont typeface="Arial" charset="0"/>
              <a:buChar char="•"/>
              <a:defRPr/>
            </a:pPr>
            <a:r>
              <a:rPr lang="en-US" sz="3200" dirty="0"/>
              <a:t>K-means | K-</a:t>
            </a:r>
            <a:r>
              <a:rPr lang="en-US" sz="3200" dirty="0" err="1"/>
              <a:t>mediods</a:t>
            </a:r>
            <a:endParaRPr lang="en-US" sz="3200" dirty="0"/>
          </a:p>
          <a:p>
            <a:pPr lvl="1">
              <a:buFont typeface="Arial" charset="0"/>
              <a:buChar char="–"/>
              <a:defRPr/>
            </a:pPr>
            <a:r>
              <a:rPr lang="en-US" sz="2400" dirty="0"/>
              <a:t>Iteratively re-assign points to the nearest cluster center</a:t>
            </a:r>
          </a:p>
          <a:p>
            <a:pPr>
              <a:buFont typeface="Arial" charset="0"/>
              <a:buChar char="•"/>
              <a:defRPr/>
            </a:pPr>
            <a:r>
              <a:rPr lang="en-US" sz="3200" dirty="0"/>
              <a:t>Agglomerative clustering</a:t>
            </a:r>
          </a:p>
          <a:p>
            <a:pPr lvl="1">
              <a:buFont typeface="Arial" charset="0"/>
              <a:buChar char="–"/>
              <a:defRPr/>
            </a:pPr>
            <a:r>
              <a:rPr lang="en-US" sz="2400" dirty="0"/>
              <a:t>Start with each point as its own cluster and iteratively merge the closest clusters</a:t>
            </a:r>
          </a:p>
        </p:txBody>
      </p:sp>
      <p:sp>
        <p:nvSpPr>
          <p:cNvPr id="3" name="Title 2">
            <a:extLst>
              <a:ext uri="{FF2B5EF4-FFF2-40B4-BE49-F238E27FC236}">
                <a16:creationId xmlns:a16="http://schemas.microsoft.com/office/drawing/2014/main" id="{018D59A8-ECD3-44D0-8CCF-D949A2BCC6EE}"/>
              </a:ext>
            </a:extLst>
          </p:cNvPr>
          <p:cNvSpPr>
            <a:spLocks noGrp="1"/>
          </p:cNvSpPr>
          <p:nvPr>
            <p:ph type="title"/>
          </p:nvPr>
        </p:nvSpPr>
        <p:spPr/>
        <p:txBody>
          <a:bodyPr/>
          <a:lstStyle/>
          <a:p>
            <a:r>
              <a:rPr lang="en-US" altLang="en-US" dirty="0"/>
              <a:t>Clustering Strategies</a:t>
            </a:r>
            <a:endParaRPr lang="en-US" dirty="0"/>
          </a:p>
        </p:txBody>
      </p:sp>
    </p:spTree>
    <p:extLst>
      <p:ext uri="{BB962C8B-B14F-4D97-AF65-F5344CB8AC3E}">
        <p14:creationId xmlns:p14="http://schemas.microsoft.com/office/powerpoint/2010/main" val="4120634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F75EF8-6B22-4DEA-A0C6-128A5690F819}"/>
              </a:ext>
            </a:extLst>
          </p:cNvPr>
          <p:cNvSpPr>
            <a:spLocks noGrp="1"/>
          </p:cNvSpPr>
          <p:nvPr>
            <p:ph type="title"/>
          </p:nvPr>
        </p:nvSpPr>
        <p:spPr/>
        <p:txBody>
          <a:bodyPr/>
          <a:lstStyle/>
          <a:p>
            <a:r>
              <a:rPr lang="en-US" dirty="0"/>
              <a:t>Machine Learning Problems</a:t>
            </a:r>
          </a:p>
        </p:txBody>
      </p:sp>
      <p:pic>
        <p:nvPicPr>
          <p:cNvPr id="4" name="Picture 2" descr="C:\Users\hays\Desktop\143 Computer Vision\slides\07\machine_learning_spectrum.png">
            <a:extLst>
              <a:ext uri="{FF2B5EF4-FFF2-40B4-BE49-F238E27FC236}">
                <a16:creationId xmlns:a16="http://schemas.microsoft.com/office/drawing/2014/main" id="{30913384-1BEF-4EC4-93E4-7BBB318B5A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156"/>
          <a:stretch/>
        </p:blipFill>
        <p:spPr bwMode="auto">
          <a:xfrm>
            <a:off x="533400" y="1524000"/>
            <a:ext cx="9144000"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ame 5">
            <a:extLst>
              <a:ext uri="{FF2B5EF4-FFF2-40B4-BE49-F238E27FC236}">
                <a16:creationId xmlns:a16="http://schemas.microsoft.com/office/drawing/2014/main" id="{C5CF3FF3-1439-4CCD-8019-5685AED10284}"/>
              </a:ext>
            </a:extLst>
          </p:cNvPr>
          <p:cNvSpPr/>
          <p:nvPr/>
        </p:nvSpPr>
        <p:spPr>
          <a:xfrm>
            <a:off x="1905000" y="2590800"/>
            <a:ext cx="3048000" cy="12954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Tree>
    <p:extLst>
      <p:ext uri="{BB962C8B-B14F-4D97-AF65-F5344CB8AC3E}">
        <p14:creationId xmlns:p14="http://schemas.microsoft.com/office/powerpoint/2010/main" val="30505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 - &amp;quot;Lesson 10: Machine Learning Pitfalls&amp;quot;&quot;/&gt;&lt;property id=&quot;20307&quot; value=&quot;256&quot;/&gt;&lt;/object&gt;&lt;object type=&quot;3&quot; unique_id=&quot;10004&quot;&gt;&lt;property id=&quot;20148&quot; value=&quot;5&quot;/&gt;&lt;property id=&quot;20300&quot; value=&quot;Slide 2 - &amp;quot;Today's Agenda&amp;quot;&quot;/&gt;&lt;property id=&quot;20307&quot; value=&quot;257&quot;/&gt;&lt;/object&gt;&lt;object type=&quot;3&quot; unique_id=&quot;12062&quot;&gt;&lt;property id=&quot;20148&quot; value=&quot;5&quot;/&gt;&lt;property id=&quot;20300&quot; value=&quot;Slide 4 - &amp;quot; Underfitting vs. Overfitting&amp;quot;&quot;/&gt;&lt;property id=&quot;20307&quot; value=&quot;259&quot;/&gt;&lt;/object&gt;&lt;object type=&quot;3&quot; unique_id=&quot;12063&quot;&gt;&lt;property id=&quot;20148&quot; value=&quot;5&quot;/&gt;&lt;property id=&quot;20300&quot; value=&quot;Slide 5 - &amp;quot;Overfitting and Complexity&amp;quot;&quot;/&gt;&lt;property id=&quot;20307&quot; value=&quot;260&quot;/&gt;&lt;/object&gt;&lt;object type=&quot;3&quot; unique_id=&quot;12064&quot;&gt;&lt;property id=&quot;20148&quot; value=&quot;5&quot;/&gt;&lt;property id=&quot;20300&quot; value=&quot;Slide 7 - &amp;quot;Break Time&amp;quot;&quot;/&gt;&lt;property id=&quot;20307&quot; value=&quot;261&quot;/&gt;&lt;/object&gt;&lt;object type=&quot;3&quot; unique_id=&quot;12327&quot;&gt;&lt;property id=&quot;20148&quot; value=&quot;5&quot;/&gt;&lt;property id=&quot;20300&quot; value=&quot;Slide 3 - &amp;quot;Learning Objectives&amp;quot;&quot;/&gt;&lt;property id=&quot;20307&quot; value=&quot;280&quot;/&gt;&lt;/object&gt;&lt;object type=&quot;3&quot; unique_id=&quot;13073&quot;&gt;&lt;property id=&quot;20148&quot; value=&quot;5&quot;/&gt;&lt;property id=&quot;20300&quot; value=&quot;Slide 11 - &amp;quot;L1 vs L2 Norm Regularization&amp;quot;&quot;/&gt;&lt;property id=&quot;20307&quot; value=&quot;292&quot;/&gt;&lt;/object&gt;&lt;object type=&quot;3&quot; unique_id=&quot;13729&quot;&gt;&lt;property id=&quot;20148&quot; value=&quot;5&quot;/&gt;&lt;property id=&quot;20300&quot; value=&quot;Slide 8 - &amp;quot;What Are Hyper-Parameters?&amp;quot;&quot;/&gt;&lt;property id=&quot;20307&quot; value=&quot;295&quot;/&gt;&lt;/object&gt;&lt;object type=&quot;3&quot; unique_id=&quot;13730&quot;&gt;&lt;property id=&quot;20148&quot; value=&quot;5&quot;/&gt;&lt;property id=&quot;20300&quot; value=&quot;Slide 9 - &amp;quot;Model Selection and Validation&amp;quot;&quot;/&gt;&lt;property id=&quot;20307&quot; value=&quot;296&quot;/&gt;&lt;/object&gt;&lt;object type=&quot;3&quot; unique_id=&quot;13731&quot;&gt;&lt;property id=&quot;20148&quot; value=&quot;5&quot;/&gt;&lt;property id=&quot;20300&quot; value=&quot;Slide 10 - &amp;quot;Regularization&amp;quot;&quot;/&gt;&lt;property id=&quot;20307&quot; value=&quot;297&quot;/&gt;&lt;/object&gt;&lt;object type=&quot;3&quot; unique_id=&quot;13732&quot;&gt;&lt;property id=&quot;20148&quot; value=&quot;5&quot;/&gt;&lt;property id=&quot;20300&quot; value=&quot;Slide 12 - &amp;quot;Types of Regularization&amp;quot;&quot;/&gt;&lt;property id=&quot;20307&quot; value=&quot;298&quot;/&gt;&lt;/object&gt;&lt;object type=&quot;3&quot; unique_id=&quot;13733&quot;&gt;&lt;property id=&quot;20148&quot; value=&quot;5&quot;/&gt;&lt;property id=&quot;20300&quot; value=&quot;Slide 13 - &amp;quot;Discussion&amp;quot;&quot;/&gt;&lt;property id=&quot;20307&quot; value=&quot;299&quot;/&gt;&lt;/object&gt;&lt;object type=&quot;3&quot; unique_id=&quot;13734&quot;&gt;&lt;property id=&quot;20148&quot; value=&quot;5&quot;/&gt;&lt;property id=&quot;20300&quot; value=&quot;Slide 14 - &amp;quot;Test Data vs. Validation Data&amp;quot;&quot;/&gt;&lt;property id=&quot;20307&quot; value=&quot;300&quot;/&gt;&lt;/object&gt;&lt;object type=&quot;3&quot; unique_id=&quot;13735&quot;&gt;&lt;property id=&quot;20148&quot; value=&quot;5&quot;/&gt;&lt;property id=&quot;20300&quot; value=&quot;Slide 15 - &amp;quot;Cross Validation&amp;quot;&quot;/&gt;&lt;property id=&quot;20307&quot; value=&quot;301&quot;/&gt;&lt;/object&gt;&lt;object type=&quot;3&quot; unique_id=&quot;14009&quot;&gt;&lt;property id=&quot;20148&quot; value=&quot;5&quot;/&gt;&lt;property id=&quot;20300&quot; value=&quot;Slide 16 - &amp;quot;Notebook Time&amp;quot;&quot;/&gt;&lt;property id=&quot;20307&quot; value=&quot;307&quot;/&gt;&lt;/object&gt;&lt;object type=&quot;3&quot; unique_id=&quot;14010&quot;&gt;&lt;property id=&quot;20148&quot; value=&quot;5&quot;/&gt;&lt;property id=&quot;20300&quot; value=&quot;Slide 20 - &amp;quot;The Class Imbalance Problem&amp;quot;&quot;/&gt;&lt;property id=&quot;20307&quot; value=&quot;308&quot;/&gt;&lt;/object&gt;&lt;object type=&quot;3&quot; unique_id=&quot;14011&quot;&gt;&lt;property id=&quot;20148&quot; value=&quot;5&quot;/&gt;&lt;property id=&quot;20300&quot; value=&quot;Slide 21 - &amp;quot;The Confusion Matrix&amp;quot;&quot;/&gt;&lt;property id=&quot;20307&quot; value=&quot;309&quot;/&gt;&lt;/object&gt;&lt;object type=&quot;3&quot; unique_id=&quot;14012&quot;&gt;&lt;property id=&quot;20148&quot; value=&quot;5&quot;/&gt;&lt;property id=&quot;20300&quot; value=&quot;Slide 22 - &amp;quot;Discussion&amp;quot;&quot;/&gt;&lt;property id=&quot;20307&quot; value=&quot;310&quot;/&gt;&lt;/object&gt;&lt;object type=&quot;3&quot; unique_id=&quot;14329&quot;&gt;&lt;property id=&quot;20148&quot; value=&quot;5&quot;/&gt;&lt;property id=&quot;20300&quot; value=&quot;Slide 6&quot;/&gt;&lt;property id=&quot;20307&quot; value=&quot;311&quot;/&gt;&lt;/object&gt;&lt;object type=&quot;3&quot; unique_id=&quot;14330&quot;&gt;&lt;property id=&quot;20148&quot; value=&quot;5&quot;/&gt;&lt;property id=&quot;20300&quot; value=&quot;Slide 17&quot;/&gt;&lt;property id=&quot;20307&quot; value=&quot;312&quot;/&gt;&lt;/object&gt;&lt;object type=&quot;3&quot; unique_id=&quot;14331&quot;&gt;&lt;property id=&quot;20148&quot; value=&quot;5&quot;/&gt;&lt;property id=&quot;20300&quot; value=&quot;Slide 18&quot;/&gt;&lt;property id=&quot;20307&quot; value=&quot;313&quot;/&gt;&lt;/object&gt;&lt;object type=&quot;3&quot; unique_id=&quot;14332&quot;&gt;&lt;property id=&quot;20148&quot; value=&quot;5&quot;/&gt;&lt;property id=&quot;20300&quot; value=&quot;Slide 19 - &amp;quot;Break Time&amp;quot;&quot;/&gt;&lt;property id=&quot;20307&quot; value=&quot;314&quot;/&gt;&lt;/object&gt;&lt;object type=&quot;3&quot; unique_id=&quot;14333&quot;&gt;&lt;property id=&quot;20148&quot; value=&quot;5&quot;/&gt;&lt;property id=&quot;20300&quot; value=&quot;Slide 23 - &amp;quot;Precision and Recall&amp;quot;&quot;/&gt;&lt;property id=&quot;20307&quot; value=&quot;315&quot;/&gt;&lt;/object&gt;&lt;object type=&quot;3&quot; unique_id=&quot;14334&quot;&gt;&lt;property id=&quot;20148&quot; value=&quot;5&quot;/&gt;&lt;property id=&quot;20300&quot; value=&quot;Slide 24 - &amp;quot;Accuracy, Precision and Recall&amp;quot;&quot;/&gt;&lt;property id=&quot;20307&quot; value=&quot;316&quot;/&gt;&lt;/object&gt;&lt;object type=&quot;3&quot; unique_id=&quot;14335&quot;&gt;&lt;property id=&quot;20148&quot; value=&quot;5&quot;/&gt;&lt;property id=&quot;20300&quot; value=&quot;Slide 25 - &amp;quot;Discussion&amp;quot;&quot;/&gt;&lt;property id=&quot;20307&quot; value=&quot;317&quot;/&gt;&lt;/object&gt;&lt;/object&gt;&lt;object type=&quot;8&quot; unique_id=&quot;10050&quot;&gt;&lt;/object&gt;&lt;/object&gt;&lt;/database&gt;"/>
  <p:tag name="SECTOMILLISECCONVERTED" val="1"/>
</p:tagLst>
</file>

<file path=ppt/theme/theme1.xml><?xml version="1.0" encoding="utf-8"?>
<a:theme xmlns:a="http://schemas.openxmlformats.org/drawingml/2006/main" name="1_Custom Design">
  <a:themeElements>
    <a:clrScheme name="4b2e83 1">
      <a:dk1>
        <a:srgbClr val="4B2E83"/>
      </a:dk1>
      <a:lt1>
        <a:srgbClr val="E8D3A2"/>
      </a:lt1>
      <a:dk2>
        <a:srgbClr val="4B2E83"/>
      </a:dk2>
      <a:lt2>
        <a:srgbClr val="FFFFFF"/>
      </a:lt2>
      <a:accent1>
        <a:srgbClr val="4B2E83"/>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UW">
      <a:majorFont>
        <a:latin typeface="Encode Sans Compresse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3753</TotalTime>
  <Words>2898</Words>
  <Application>Microsoft Office PowerPoint</Application>
  <PresentationFormat>Widescreen</PresentationFormat>
  <Paragraphs>329</Paragraphs>
  <Slides>58</Slides>
  <Notes>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58</vt:i4>
      </vt:variant>
    </vt:vector>
  </HeadingPairs>
  <TitlesOfParts>
    <vt:vector size="74" baseType="lpstr">
      <vt:lpstr>Arial</vt:lpstr>
      <vt:lpstr>Calibri</vt:lpstr>
      <vt:lpstr>Courier New</vt:lpstr>
      <vt:lpstr>Encode Sans Compressed</vt:lpstr>
      <vt:lpstr>Encode Sans Normal</vt:lpstr>
      <vt:lpstr>Encode Sans Normal Black</vt:lpstr>
      <vt:lpstr>Helvetica</vt:lpstr>
      <vt:lpstr>Lato Extended</vt:lpstr>
      <vt:lpstr>Lucida Grande</vt:lpstr>
      <vt:lpstr>Open Sans</vt:lpstr>
      <vt:lpstr>Open Sans Light</vt:lpstr>
      <vt:lpstr>Times New Roman</vt:lpstr>
      <vt:lpstr>Uni Sans Regular</vt:lpstr>
      <vt:lpstr>Wingdings</vt:lpstr>
      <vt:lpstr>1_Custom Design</vt:lpstr>
      <vt:lpstr>Custom Design</vt:lpstr>
      <vt:lpstr>PowerPoint Presentation</vt:lpstr>
      <vt:lpstr>Today's Agenda</vt:lpstr>
      <vt:lpstr>Learning Objectives</vt:lpstr>
      <vt:lpstr>Machine Learning Everywhere</vt:lpstr>
      <vt:lpstr>What to Look for in a Use Case</vt:lpstr>
      <vt:lpstr>CRISP-DM</vt:lpstr>
      <vt:lpstr>Machine Learning Problems</vt:lpstr>
      <vt:lpstr>Clustering Strategies</vt:lpstr>
      <vt:lpstr>Machine Learning Problems</vt:lpstr>
      <vt:lpstr>Classifiers: Nearest neighbor</vt:lpstr>
      <vt:lpstr>Classifiers: Linear</vt:lpstr>
      <vt:lpstr>Classifiers: Linear SVM</vt:lpstr>
      <vt:lpstr>Classifiers: Linear SVM</vt:lpstr>
      <vt:lpstr>Classifiers: Decision Tree</vt:lpstr>
      <vt:lpstr>Classifiers: Random forest</vt:lpstr>
      <vt:lpstr>Machine Learning Problems</vt:lpstr>
      <vt:lpstr>Time Series Forecasting Process </vt:lpstr>
      <vt:lpstr>Machine Bias &amp; Model Interpretability</vt:lpstr>
      <vt:lpstr>PowerPoint Presentation</vt:lpstr>
      <vt:lpstr>PowerPoint Presentation</vt:lpstr>
      <vt:lpstr>PowerPoint Presentation</vt:lpstr>
      <vt:lpstr>ProPublica Study</vt:lpstr>
      <vt:lpstr>PowerPoint Presentation</vt:lpstr>
      <vt:lpstr>PowerPoint Presentation</vt:lpstr>
      <vt:lpstr>Need for Explanations in Machine Learning</vt:lpstr>
      <vt:lpstr>Early History</vt:lpstr>
      <vt:lpstr>Why do we need explanations now?</vt:lpstr>
      <vt:lpstr>Need for ML Explanations</vt:lpstr>
      <vt:lpstr>When is Model Interpretability Needed?</vt:lpstr>
      <vt:lpstr>When are explanations not needed?</vt:lpstr>
      <vt:lpstr>Accuracy vs. Interpretability</vt:lpstr>
      <vt:lpstr>The Problem of Generalizability</vt:lpstr>
      <vt:lpstr>Defining Interpretable Machine Learning</vt:lpstr>
      <vt:lpstr>Limits of Explanations</vt:lpstr>
      <vt:lpstr>Desiderata for Interpretability in ML</vt:lpstr>
      <vt:lpstr>Global vs. Local</vt:lpstr>
      <vt:lpstr>LIME</vt:lpstr>
      <vt:lpstr>LIME: Model Explanations</vt:lpstr>
      <vt:lpstr>LIME: Explanations</vt:lpstr>
      <vt:lpstr>LIME: Explanations</vt:lpstr>
      <vt:lpstr>LIME: Explanation Actionability</vt:lpstr>
      <vt:lpstr>Taxonomy of Interpretable Models By Model Output</vt:lpstr>
      <vt:lpstr>Taxonomy of Interpretable Models By Model Composition</vt:lpstr>
      <vt:lpstr>Accuracy vs. Interpretability</vt:lpstr>
      <vt:lpstr>Feature Importance</vt:lpstr>
      <vt:lpstr>The Future: All AI Systems Explain Themselves</vt:lpstr>
      <vt:lpstr>Costco – Zero Waste</vt:lpstr>
      <vt:lpstr>Costco – Bakery Zero-Waste</vt:lpstr>
      <vt:lpstr>PowerPoint Presentation</vt:lpstr>
      <vt:lpstr>PowerPoint Presentation</vt:lpstr>
      <vt:lpstr>Cost Savings After Zero-Waste</vt:lpstr>
      <vt:lpstr>PowerPoint Presentation</vt:lpstr>
      <vt:lpstr>PowerPoint Presentation</vt:lpstr>
      <vt:lpstr>Philips 66 -  Predicting Emergency Shutdowns</vt:lpstr>
      <vt:lpstr>Phillips 66 – Eliminating Emergency Shutdowns (ESDs)</vt:lpstr>
      <vt:lpstr>Business Challenges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Cohen</dc:creator>
  <cp:lastModifiedBy>mneimneh</cp:lastModifiedBy>
  <cp:revision>109</cp:revision>
  <dcterms:created xsi:type="dcterms:W3CDTF">2020-10-02T19:26:11Z</dcterms:created>
  <dcterms:modified xsi:type="dcterms:W3CDTF">2021-03-13T23:18:03Z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2020-09-30T00:00:00Z</vt:filetime>
  </property>
  <property fmtid="{D5CDD505-2E9C-101B-9397-08002B2CF9AE}" pid="3" name="Creator">
    <vt:lpwstr>Chromium</vt:lpwstr>
  </property>
  <property fmtid="{D5CDD505-2E9C-101B-9397-08002B2CF9AE}" pid="4" name="LastSaved">
    <vt:filetime>2020-10-02T00:00:00Z</vt:filetime>
  </property>
</Properties>
</file>